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5" r:id="rId1"/>
  </p:sldMasterIdLst>
  <p:sldIdLst>
    <p:sldId id="256" r:id="rId2"/>
    <p:sldId id="277" r:id="rId3"/>
    <p:sldId id="257" r:id="rId4"/>
    <p:sldId id="260" r:id="rId5"/>
    <p:sldId id="278" r:id="rId6"/>
    <p:sldId id="261" r:id="rId7"/>
    <p:sldId id="274" r:id="rId8"/>
    <p:sldId id="279" r:id="rId9"/>
    <p:sldId id="262" r:id="rId10"/>
    <p:sldId id="276" r:id="rId11"/>
    <p:sldId id="263" r:id="rId12"/>
    <p:sldId id="282" r:id="rId13"/>
    <p:sldId id="281" r:id="rId14"/>
    <p:sldId id="283" r:id="rId15"/>
    <p:sldId id="284" r:id="rId16"/>
    <p:sldId id="285" r:id="rId17"/>
    <p:sldId id="286" r:id="rId18"/>
    <p:sldId id="287" r:id="rId19"/>
    <p:sldId id="288" r:id="rId20"/>
    <p:sldId id="289" r:id="rId21"/>
    <p:sldId id="275" r:id="rId22"/>
    <p:sldId id="272" r:id="rId23"/>
    <p:sldId id="273"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208AF3-C7A7-4624-903E-1ECFC16A9871}" v="33" dt="2022-12-20T06:44:53.3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695" autoAdjust="0"/>
    <p:restoredTop sz="94660"/>
  </p:normalViewPr>
  <p:slideViewPr>
    <p:cSldViewPr snapToGrid="0">
      <p:cViewPr varScale="1">
        <p:scale>
          <a:sx n="63" d="100"/>
          <a:sy n="63" d="100"/>
        </p:scale>
        <p:origin x="1108"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hdphoto10.wdp>
</file>

<file path=ppt/media/hdphoto11.wdp>
</file>

<file path=ppt/media/hdphoto12.wdp>
</file>

<file path=ppt/media/hdphoto13.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0987B7-ACD3-4630-9610-24FAFE46C169}" type="datetimeFigureOut">
              <a:rPr lang="en-IN" smtClean="0"/>
              <a:t>08-03-2023</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1576223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0987B7-ACD3-4630-9610-24FAFE46C169}" type="datetimeFigureOut">
              <a:rPr lang="en-IN" smtClean="0"/>
              <a:t>08-03-2023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1937998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0987B7-ACD3-4630-9610-24FAFE46C169}" type="datetimeFigureOut">
              <a:rPr lang="en-IN" smtClean="0"/>
              <a:t>08-03-2023</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0D5433D-9DFB-4185-9E34-3944A75DD19B}"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172056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70987B7-ACD3-4630-9610-24FAFE46C169}" type="datetimeFigureOut">
              <a:rPr lang="en-IN" smtClean="0"/>
              <a:t>08-03-2023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39587891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70987B7-ACD3-4630-9610-24FAFE46C169}" type="datetimeFigureOut">
              <a:rPr lang="en-IN" smtClean="0"/>
              <a:t>08-03-2023</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0D5433D-9DFB-4185-9E34-3944A75DD19B}"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712826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70987B7-ACD3-4630-9610-24FAFE46C169}" type="datetimeFigureOut">
              <a:rPr lang="en-IN" smtClean="0"/>
              <a:t>08-03-2023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10824296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0987B7-ACD3-4630-9610-24FAFE46C169}" type="datetimeFigureOut">
              <a:rPr lang="en-IN" smtClean="0"/>
              <a:t>08-03-2023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12617654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0987B7-ACD3-4630-9610-24FAFE46C169}" type="datetimeFigureOut">
              <a:rPr lang="en-IN" smtClean="0"/>
              <a:t>08-03-2023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24031524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0987B7-ACD3-4630-9610-24FAFE46C169}" type="datetimeFigureOut">
              <a:rPr lang="en-IN" smtClean="0"/>
              <a:t>08-03-2023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3843284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0987B7-ACD3-4630-9610-24FAFE46C169}" type="datetimeFigureOut">
              <a:rPr lang="en-IN" smtClean="0"/>
              <a:t>08-03-2023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33181724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70987B7-ACD3-4630-9610-24FAFE46C169}" type="datetimeFigureOut">
              <a:rPr lang="en-IN" smtClean="0"/>
              <a:t>08-03-2023</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14310293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0987B7-ACD3-4630-9610-24FAFE46C169}" type="datetimeFigureOut">
              <a:rPr lang="en-IN" smtClean="0"/>
              <a:t>08-03-2023</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23497029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70987B7-ACD3-4630-9610-24FAFE46C169}" type="datetimeFigureOut">
              <a:rPr lang="en-IN" smtClean="0"/>
              <a:t>08-03-2023</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1881445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0987B7-ACD3-4630-9610-24FAFE46C169}" type="datetimeFigureOut">
              <a:rPr lang="en-IN" smtClean="0"/>
              <a:t>08-03-2023</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36394915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70987B7-ACD3-4630-9610-24FAFE46C169}" type="datetimeFigureOut">
              <a:rPr lang="en-IN" smtClean="0"/>
              <a:t>08-03-2023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3974753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70987B7-ACD3-4630-9610-24FAFE46C169}" type="datetimeFigureOut">
              <a:rPr lang="en-IN" smtClean="0"/>
              <a:t>08-03-2023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30D5433D-9DFB-4185-9E34-3944A75DD19B}" type="slidenum">
              <a:rPr lang="en-IN" smtClean="0"/>
              <a:t>‹#›</a:t>
            </a:fld>
            <a:endParaRPr lang="en-IN"/>
          </a:p>
        </p:txBody>
      </p:sp>
    </p:spTree>
    <p:extLst>
      <p:ext uri="{BB962C8B-B14F-4D97-AF65-F5344CB8AC3E}">
        <p14:creationId xmlns:p14="http://schemas.microsoft.com/office/powerpoint/2010/main" val="4611791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070987B7-ACD3-4630-9610-24FAFE46C169}" type="datetimeFigureOut">
              <a:rPr lang="en-IN" smtClean="0"/>
              <a:t>08-03-2023</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30D5433D-9DFB-4185-9E34-3944A75DD19B}" type="slidenum">
              <a:rPr lang="en-IN" smtClean="0"/>
              <a:t>‹#›</a:t>
            </a:fld>
            <a:endParaRPr lang="en-IN"/>
          </a:p>
        </p:txBody>
      </p:sp>
    </p:spTree>
    <p:extLst>
      <p:ext uri="{BB962C8B-B14F-4D97-AF65-F5344CB8AC3E}">
        <p14:creationId xmlns:p14="http://schemas.microsoft.com/office/powerpoint/2010/main" val="2086499443"/>
      </p:ext>
    </p:extLst>
  </p:cSld>
  <p:clrMap bg1="lt1" tx1="dk1" bg2="lt2" tx2="dk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 id="2147483818" r:id="rId13"/>
    <p:sldLayoutId id="2147483819" r:id="rId14"/>
    <p:sldLayoutId id="2147483820" r:id="rId15"/>
    <p:sldLayoutId id="2147483821"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elprocus.com/ir-remote-control-basics-operation-application/" TargetMode="Externa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electricalfundablog.com/wp-content/uploads/2018/09/How-Infrared-Sensor-Works.png" TargetMode="External"/><Relationship Id="rId4" Type="http://schemas.microsoft.com/office/2007/relationships/hdphoto" Target="../media/hdphoto8.wdp"/></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www.circuitstoday.com/wp-content/uploads/2012/02/LCD-Display-Front-Side.jpg" TargetMode="External"/><Relationship Id="rId1" Type="http://schemas.openxmlformats.org/officeDocument/2006/relationships/slideLayout" Target="../slideLayouts/slideLayout2.xml"/><Relationship Id="rId4" Type="http://schemas.microsoft.com/office/2007/relationships/hdphoto" Target="../media/hdphoto1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microsoft.com/office/2007/relationships/hdphoto" Target="../media/hdphoto13.wdp"/><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E7C05-21E7-4348-BF2D-DF86C023C52D}"/>
              </a:ext>
            </a:extLst>
          </p:cNvPr>
          <p:cNvSpPr>
            <a:spLocks noGrp="1"/>
          </p:cNvSpPr>
          <p:nvPr>
            <p:ph type="ctrTitle"/>
          </p:nvPr>
        </p:nvSpPr>
        <p:spPr>
          <a:xfrm>
            <a:off x="812800" y="284480"/>
            <a:ext cx="10728959" cy="6217919"/>
          </a:xfrm>
        </p:spPr>
        <p:txBody>
          <a:bodyPr anchor="t" anchorCtr="0">
            <a:normAutofit fontScale="90000"/>
          </a:bodyPr>
          <a:lstStyle/>
          <a:p>
            <a:pPr algn="ct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PROJECT PHASE -1 Presentation on</a:t>
            </a:r>
            <a:br>
              <a:rPr lang="en-US" sz="2200" dirty="0">
                <a:latin typeface="Times New Roman" panose="02020603050405020304" pitchFamily="18" charset="0"/>
                <a:cs typeface="Times New Roman" panose="02020603050405020304" pitchFamily="18" charset="0"/>
              </a:rPr>
            </a:br>
            <a:r>
              <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IOT Based Smart Garbage Monitoring system and Domestic Care.</a:t>
            </a:r>
            <a:br>
              <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M.PRAMOD KUMAR          204E5A0212</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N.DENNESWAR                   204E5A0203</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G.HEMANTH                        204E5A0207</a:t>
            </a:r>
            <a:br>
              <a:rPr lang="en-IN" sz="2200" dirty="0">
                <a:latin typeface="Times New Roman" panose="02020603050405020304" pitchFamily="18" charset="0"/>
                <a:cs typeface="Times New Roman" panose="02020603050405020304" pitchFamily="18" charset="0"/>
              </a:rPr>
            </a:br>
            <a:r>
              <a:rPr lang="en-IN" sz="2200" dirty="0">
                <a:latin typeface="Times New Roman" panose="02020603050405020304" pitchFamily="18" charset="0"/>
                <a:cs typeface="Times New Roman" panose="02020603050405020304" pitchFamily="18" charset="0"/>
              </a:rPr>
              <a:t>K.RAVINDRA                        204E5A0216</a:t>
            </a:r>
            <a:br>
              <a:rPr lang="en-IN" sz="2200"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br>
              <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SIDDARTHA INSTITUTE OF SCIENCE AND TECHNOLOGY</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(AUTONOMUS)</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DEPARTMENT OF ELECTRICAL AND ELECTRONICS ENGINEERING</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Under guidance of </a:t>
            </a:r>
            <a:br>
              <a:rPr lang="en-US" sz="2200"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Dr. N.BALAVENKATA MUNI, </a:t>
            </a:r>
            <a:r>
              <a:rPr lang="en-US" sz="2000" dirty="0">
                <a:latin typeface="Times New Roman" panose="02020603050405020304" pitchFamily="18" charset="0"/>
                <a:cs typeface="Times New Roman" panose="02020603050405020304" pitchFamily="18" charset="0"/>
              </a:rPr>
              <a:t>M.Tech., Ph.D</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Professor Department of EEE.</a:t>
            </a:r>
            <a:br>
              <a:rPr lang="en-US" sz="2200" dirty="0">
                <a:latin typeface="Times New Roman" panose="02020603050405020304" pitchFamily="18" charset="0"/>
                <a:cs typeface="Times New Roman" panose="02020603050405020304" pitchFamily="18" charset="0"/>
              </a:rPr>
            </a:br>
            <a:br>
              <a:rPr lang="en-US" sz="2200" dirty="0">
                <a:latin typeface="Times New Roman" panose="02020603050405020304" pitchFamily="18" charset="0"/>
                <a:cs typeface="Times New Roman" panose="02020603050405020304" pitchFamily="18" charset="0"/>
              </a:rPr>
            </a:br>
            <a:endParaRPr lang="en-IN" sz="2200" dirty="0">
              <a:latin typeface="Times New Roman" panose="02020603050405020304" pitchFamily="18" charset="0"/>
              <a:cs typeface="Times New Roman" panose="02020603050405020304" pitchFamily="18" charset="0"/>
            </a:endParaRPr>
          </a:p>
        </p:txBody>
      </p:sp>
      <p:pic>
        <p:nvPicPr>
          <p:cNvPr id="1027" name="Picture 2" descr="C:\Users\ECE HOD\Desktop\MAIN LOGO JPG.jpg">
            <a:extLst>
              <a:ext uri="{FF2B5EF4-FFF2-40B4-BE49-F238E27FC236}">
                <a16:creationId xmlns:a16="http://schemas.microsoft.com/office/drawing/2014/main" id="{98CE64C6-74C8-70C7-1ED6-A35E16D38AF2}"/>
              </a:ext>
            </a:extLst>
          </p:cNvPr>
          <p:cNvPicPr>
            <a:picLocks noChangeAspect="1" noChangeArrowheads="1"/>
          </p:cNvPicPr>
          <p:nvPr/>
        </p:nvPicPr>
        <p:blipFill>
          <a:blip r:embed="rId2">
            <a:lum contrast="60000"/>
            <a:extLst>
              <a:ext uri="{28A0092B-C50C-407E-A947-70E740481C1C}">
                <a14:useLocalDpi xmlns:a14="http://schemas.microsoft.com/office/drawing/2010/main" val="0"/>
              </a:ext>
            </a:extLst>
          </a:blip>
          <a:srcRect/>
          <a:stretch>
            <a:fillRect/>
          </a:stretch>
        </p:blipFill>
        <p:spPr bwMode="auto">
          <a:xfrm>
            <a:off x="5496560" y="3027680"/>
            <a:ext cx="1930399" cy="1584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37933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7875E-E1A0-7489-EE51-5432BCC66406}"/>
              </a:ext>
            </a:extLst>
          </p:cNvPr>
          <p:cNvSpPr>
            <a:spLocks noGrp="1"/>
          </p:cNvSpPr>
          <p:nvPr>
            <p:ph type="title"/>
          </p:nvPr>
        </p:nvSpPr>
        <p:spPr>
          <a:xfrm>
            <a:off x="1851245" y="619760"/>
            <a:ext cx="8911687" cy="4612640"/>
          </a:xfrm>
        </p:spPr>
        <p:txBody>
          <a:bodyPr/>
          <a:lstStyle/>
          <a:p>
            <a:br>
              <a:rPr lang="en-IN" dirty="0"/>
            </a:br>
            <a:br>
              <a:rPr lang="en-IN" dirty="0"/>
            </a:br>
            <a:r>
              <a:rPr lang="en-IN" dirty="0"/>
              <a:t>        </a:t>
            </a:r>
          </a:p>
        </p:txBody>
      </p:sp>
      <p:pic>
        <p:nvPicPr>
          <p:cNvPr id="4" name="Picture 3" descr="Main Problem&#10;OVER FLOWING OF BINS&#10; ">
            <a:extLst>
              <a:ext uri="{FF2B5EF4-FFF2-40B4-BE49-F238E27FC236}">
                <a16:creationId xmlns:a16="http://schemas.microsoft.com/office/drawing/2014/main" id="{B544E703-33BE-E40D-4B99-3DF836628B2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53920" y="701040"/>
            <a:ext cx="7101840" cy="5181600"/>
          </a:xfrm>
          <a:prstGeom prst="rect">
            <a:avLst/>
          </a:prstGeom>
          <a:noFill/>
          <a:ln>
            <a:noFill/>
          </a:ln>
        </p:spPr>
      </p:pic>
    </p:spTree>
    <p:extLst>
      <p:ext uri="{BB962C8B-B14F-4D97-AF65-F5344CB8AC3E}">
        <p14:creationId xmlns:p14="http://schemas.microsoft.com/office/powerpoint/2010/main" val="401451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90CF7-7409-413A-808C-CEFEBC1157E5}"/>
              </a:ext>
            </a:extLst>
          </p:cNvPr>
          <p:cNvSpPr>
            <a:spLocks noGrp="1"/>
          </p:cNvSpPr>
          <p:nvPr>
            <p:ph type="title"/>
          </p:nvPr>
        </p:nvSpPr>
        <p:spPr>
          <a:xfrm>
            <a:off x="1615737" y="624110"/>
            <a:ext cx="9888876" cy="1280890"/>
          </a:xfrm>
        </p:spPr>
        <p:txBody>
          <a:bodyPr>
            <a:normAutofit/>
          </a:bodyPr>
          <a:lstStyle/>
          <a:p>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PERSPECTIVE--</a:t>
            </a:r>
            <a:endParaRPr lang="en-IN"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2CA2642-F821-4A1E-AF05-10DAC63CB01D}"/>
              </a:ext>
            </a:extLst>
          </p:cNvPr>
          <p:cNvSpPr>
            <a:spLocks noGrp="1"/>
          </p:cNvSpPr>
          <p:nvPr>
            <p:ph idx="1"/>
          </p:nvPr>
        </p:nvSpPr>
        <p:spPr>
          <a:xfrm>
            <a:off x="1168400" y="1148080"/>
            <a:ext cx="9407863" cy="4856480"/>
          </a:xfrm>
        </p:spPr>
        <p:txBody>
          <a:bodyPr anchor="ctr">
            <a:noAutofit/>
          </a:bodyPr>
          <a:lstStyle/>
          <a:p>
            <a:pPr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In the system we have automated this process. Here we are using ultrasonic sensors which are fixed over the dustbins. Soil Moisture to detect the wet and dry waste dust.</a:t>
            </a:r>
          </a:p>
          <a:p>
            <a:pPr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When waste is filled in the bins the distance will be decreased between the waste and sensors. Every time it will check the level and calculates the distance.</a:t>
            </a:r>
          </a:p>
          <a:p>
            <a:pPr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This live data is sent to Arduino. Arduino will process the data and send to the cloud server through WIFI Module. </a:t>
            </a:r>
          </a:p>
          <a:p>
            <a:pPr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Through this webpage the user can access the data and plan according to that; which bin needs attention and certain action will be taken to clean the bins. </a:t>
            </a:r>
            <a:endParaRPr lang="en-IN" sz="2000"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615FDAC-C645-47F8-8DE5-8FB2938AEF53}"/>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127676" y="-149122"/>
            <a:ext cx="2064324" cy="259440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99311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B29B4-B98E-E14C-594D-0CE8C4F6FCB9}"/>
              </a:ext>
            </a:extLst>
          </p:cNvPr>
          <p:cNvSpPr>
            <a:spLocks noGrp="1"/>
          </p:cNvSpPr>
          <p:nvPr>
            <p:ph type="title"/>
          </p:nvPr>
        </p:nvSpPr>
        <p:spPr>
          <a:xfrm>
            <a:off x="1732547" y="624110"/>
            <a:ext cx="9772065" cy="1280890"/>
          </a:xfrm>
        </p:spPr>
        <p:txBody>
          <a:bodyPr/>
          <a:lstStyle/>
          <a:p>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BLOCK DIAGRAM OF PROPOSED SYSTEM-</a:t>
            </a:r>
            <a:endParaRPr lang="en-IN" dirty="0"/>
          </a:p>
        </p:txBody>
      </p:sp>
      <p:sp>
        <p:nvSpPr>
          <p:cNvPr id="3" name="Content Placeholder 2">
            <a:extLst>
              <a:ext uri="{FF2B5EF4-FFF2-40B4-BE49-F238E27FC236}">
                <a16:creationId xmlns:a16="http://schemas.microsoft.com/office/drawing/2014/main" id="{74015F20-562A-7907-7ABF-296767324CCD}"/>
              </a:ext>
            </a:extLst>
          </p:cNvPr>
          <p:cNvSpPr>
            <a:spLocks noGrp="1"/>
          </p:cNvSpPr>
          <p:nvPr>
            <p:ph idx="1"/>
          </p:nvPr>
        </p:nvSpPr>
        <p:spPr>
          <a:xfrm>
            <a:off x="2589212" y="2133600"/>
            <a:ext cx="5971625" cy="4100290"/>
          </a:xfrm>
        </p:spPr>
        <p:txBody>
          <a:bodyPr/>
          <a:lstStyle/>
          <a:p>
            <a:endParaRPr lang="en-IN" dirty="0"/>
          </a:p>
        </p:txBody>
      </p:sp>
      <p:pic>
        <p:nvPicPr>
          <p:cNvPr id="4" name="Content Placeholder 3">
            <a:extLst>
              <a:ext uri="{FF2B5EF4-FFF2-40B4-BE49-F238E27FC236}">
                <a16:creationId xmlns:a16="http://schemas.microsoft.com/office/drawing/2014/main" id="{0FD421E2-3268-B80E-F762-BAF121F76C2A}"/>
              </a:ext>
            </a:extLst>
          </p:cNvPr>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Lst>
          </a:blip>
          <a:stretch>
            <a:fillRect/>
          </a:stretch>
        </p:blipFill>
        <p:spPr>
          <a:xfrm>
            <a:off x="1943341" y="1838960"/>
            <a:ext cx="7065755" cy="476317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96552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12E39-403C-94F2-3575-FB896B3F4EC3}"/>
              </a:ext>
            </a:extLst>
          </p:cNvPr>
          <p:cNvSpPr>
            <a:spLocks noGrp="1"/>
          </p:cNvSpPr>
          <p:nvPr>
            <p:ph type="title"/>
          </p:nvPr>
        </p:nvSpPr>
        <p:spPr>
          <a:xfrm>
            <a:off x="1765167" y="306333"/>
            <a:ext cx="9627686" cy="1280890"/>
          </a:xfrm>
        </p:spPr>
        <p:txBody>
          <a:bodyPr>
            <a:normAutofit/>
          </a:bodyPr>
          <a:lstStyle/>
          <a:p>
            <a:r>
              <a:rPr lang="en-US"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COMPONENTS</a:t>
            </a:r>
            <a:endParaRPr lang="en-IN" sz="2800" b="1" dirty="0"/>
          </a:p>
        </p:txBody>
      </p:sp>
      <p:sp>
        <p:nvSpPr>
          <p:cNvPr id="3" name="Content Placeholder 2">
            <a:extLst>
              <a:ext uri="{FF2B5EF4-FFF2-40B4-BE49-F238E27FC236}">
                <a16:creationId xmlns:a16="http://schemas.microsoft.com/office/drawing/2014/main" id="{B9079310-BC88-CDEB-2E0E-5C9711C78BA9}"/>
              </a:ext>
            </a:extLst>
          </p:cNvPr>
          <p:cNvSpPr>
            <a:spLocks noGrp="1"/>
          </p:cNvSpPr>
          <p:nvPr>
            <p:ph idx="1"/>
          </p:nvPr>
        </p:nvSpPr>
        <p:spPr>
          <a:xfrm>
            <a:off x="1765168" y="965201"/>
            <a:ext cx="9627686" cy="4336422"/>
          </a:xfrm>
        </p:spPr>
        <p:txBody>
          <a:bodyPr>
            <a:noAutofit/>
          </a:bodyPr>
          <a:lstStyle/>
          <a:p>
            <a:pPr algn="just">
              <a:lnSpc>
                <a:spcPct val="150000"/>
              </a:lnSpc>
            </a:pPr>
            <a:r>
              <a:rPr lang="en-IN" sz="2000" dirty="0">
                <a:solidFill>
                  <a:schemeClr val="tx1"/>
                </a:solidFill>
                <a:latin typeface="Times New Roman" panose="02020603050405020304" pitchFamily="18" charset="0"/>
                <a:cs typeface="Times New Roman" panose="02020603050405020304" pitchFamily="18" charset="0"/>
              </a:rPr>
              <a:t>ARDUINO</a:t>
            </a:r>
          </a:p>
          <a:p>
            <a:pPr algn="just">
              <a:lnSpc>
                <a:spcPct val="150000"/>
              </a:lnSpc>
            </a:pPr>
            <a:r>
              <a:rPr lang="en-IN" sz="2000" dirty="0">
                <a:solidFill>
                  <a:schemeClr val="tx1"/>
                </a:solidFill>
                <a:latin typeface="Times New Roman" panose="02020603050405020304" pitchFamily="18" charset="0"/>
                <a:cs typeface="Times New Roman" panose="02020603050405020304" pitchFamily="18" charset="0"/>
              </a:rPr>
              <a:t>IR SENSOR</a:t>
            </a:r>
          </a:p>
          <a:p>
            <a:pPr algn="just">
              <a:lnSpc>
                <a:spcPct val="150000"/>
              </a:lnSpc>
            </a:pPr>
            <a:r>
              <a:rPr lang="en-IN" sz="2000" dirty="0">
                <a:solidFill>
                  <a:schemeClr val="tx1"/>
                </a:solidFill>
                <a:latin typeface="Times New Roman" panose="02020603050405020304" pitchFamily="18" charset="0"/>
                <a:cs typeface="Times New Roman" panose="02020603050405020304" pitchFamily="18" charset="0"/>
              </a:rPr>
              <a:t>SOIL MOISTURE</a:t>
            </a:r>
          </a:p>
          <a:p>
            <a:pPr algn="just">
              <a:lnSpc>
                <a:spcPct val="150000"/>
              </a:lnSpc>
            </a:pPr>
            <a:r>
              <a:rPr lang="en-IN" sz="2000" dirty="0">
                <a:solidFill>
                  <a:schemeClr val="tx1"/>
                </a:solidFill>
                <a:latin typeface="Times New Roman" panose="02020603050405020304" pitchFamily="18" charset="0"/>
                <a:cs typeface="Times New Roman" panose="02020603050405020304" pitchFamily="18" charset="0"/>
              </a:rPr>
              <a:t>ULTRASONIC SENSOR</a:t>
            </a:r>
          </a:p>
          <a:p>
            <a:pPr algn="just">
              <a:lnSpc>
                <a:spcPct val="150000"/>
              </a:lnSpc>
            </a:pPr>
            <a:r>
              <a:rPr lang="en-IN" sz="2000" dirty="0">
                <a:solidFill>
                  <a:schemeClr val="tx1"/>
                </a:solidFill>
                <a:latin typeface="Times New Roman" panose="02020603050405020304" pitchFamily="18" charset="0"/>
                <a:cs typeface="Times New Roman" panose="02020603050405020304" pitchFamily="18" charset="0"/>
              </a:rPr>
              <a:t>ESP8260 WIFI</a:t>
            </a:r>
          </a:p>
          <a:p>
            <a:pPr algn="just">
              <a:lnSpc>
                <a:spcPct val="150000"/>
              </a:lnSpc>
            </a:pPr>
            <a:r>
              <a:rPr lang="en-IN" sz="2000" dirty="0">
                <a:solidFill>
                  <a:schemeClr val="tx1"/>
                </a:solidFill>
                <a:latin typeface="Times New Roman" panose="02020603050405020304" pitchFamily="18" charset="0"/>
                <a:cs typeface="Times New Roman" panose="02020603050405020304" pitchFamily="18" charset="0"/>
              </a:rPr>
              <a:t>LCD</a:t>
            </a:r>
          </a:p>
          <a:p>
            <a:pPr algn="just">
              <a:lnSpc>
                <a:spcPct val="150000"/>
              </a:lnSpc>
            </a:pPr>
            <a:r>
              <a:rPr lang="en-IN" sz="2000" dirty="0">
                <a:solidFill>
                  <a:schemeClr val="tx1"/>
                </a:solidFill>
                <a:latin typeface="Times New Roman" panose="02020603050405020304" pitchFamily="18" charset="0"/>
                <a:cs typeface="Times New Roman" panose="02020603050405020304" pitchFamily="18" charset="0"/>
              </a:rPr>
              <a:t>MALE -FEMALE WIRES</a:t>
            </a:r>
          </a:p>
          <a:p>
            <a:pPr algn="just">
              <a:lnSpc>
                <a:spcPct val="150000"/>
              </a:lnSpc>
            </a:pPr>
            <a:r>
              <a:rPr lang="en-IN" sz="2000" dirty="0">
                <a:solidFill>
                  <a:schemeClr val="tx1"/>
                </a:solidFill>
                <a:latin typeface="Times New Roman" panose="02020603050405020304" pitchFamily="18" charset="0"/>
                <a:cs typeface="Times New Roman" panose="02020603050405020304" pitchFamily="18" charset="0"/>
              </a:rPr>
              <a:t>SERVO MOTOR</a:t>
            </a:r>
          </a:p>
          <a:p>
            <a:pPr algn="just">
              <a:lnSpc>
                <a:spcPct val="150000"/>
              </a:lnSpc>
            </a:pPr>
            <a:r>
              <a:rPr lang="en-IN" sz="2000" dirty="0">
                <a:solidFill>
                  <a:schemeClr val="tx1"/>
                </a:solidFill>
                <a:latin typeface="Times New Roman" panose="02020603050405020304" pitchFamily="18" charset="0"/>
                <a:cs typeface="Times New Roman" panose="02020603050405020304" pitchFamily="18" charset="0"/>
              </a:rPr>
              <a:t>POWER ADAPTER </a:t>
            </a:r>
          </a:p>
          <a:p>
            <a:endParaRPr lang="en-IN" sz="2000" dirty="0">
              <a:solidFill>
                <a:schemeClr val="tx1"/>
              </a:solidFill>
            </a:endParaRPr>
          </a:p>
        </p:txBody>
      </p:sp>
    </p:spTree>
    <p:extLst>
      <p:ext uri="{BB962C8B-B14F-4D97-AF65-F5344CB8AC3E}">
        <p14:creationId xmlns:p14="http://schemas.microsoft.com/office/powerpoint/2010/main" val="1963720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34B80-3E40-E29F-CA06-06723FF40B4F}"/>
              </a:ext>
            </a:extLst>
          </p:cNvPr>
          <p:cNvSpPr>
            <a:spLocks noGrp="1"/>
          </p:cNvSpPr>
          <p:nvPr>
            <p:ph type="title"/>
          </p:nvPr>
        </p:nvSpPr>
        <p:spPr>
          <a:xfrm>
            <a:off x="1636295" y="344906"/>
            <a:ext cx="9723938" cy="1280890"/>
          </a:xfrm>
        </p:spPr>
        <p:txBody>
          <a:bodyPr>
            <a:normAutofit/>
          </a:bodyPr>
          <a:lstStyle/>
          <a:p>
            <a:r>
              <a:rPr lang="en-US"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ARDUINO UNO R3-</a:t>
            </a:r>
            <a:endParaRPr lang="en-IN" sz="2800" b="1" dirty="0"/>
          </a:p>
        </p:txBody>
      </p:sp>
      <p:sp>
        <p:nvSpPr>
          <p:cNvPr id="3" name="Content Placeholder 2">
            <a:extLst>
              <a:ext uri="{FF2B5EF4-FFF2-40B4-BE49-F238E27FC236}">
                <a16:creationId xmlns:a16="http://schemas.microsoft.com/office/drawing/2014/main" id="{2C011A77-6689-A549-8DF1-EF4C90F1F4AD}"/>
              </a:ext>
            </a:extLst>
          </p:cNvPr>
          <p:cNvSpPr>
            <a:spLocks noGrp="1"/>
          </p:cNvSpPr>
          <p:nvPr>
            <p:ph idx="1"/>
          </p:nvPr>
        </p:nvSpPr>
        <p:spPr>
          <a:xfrm>
            <a:off x="1347537" y="1402080"/>
            <a:ext cx="8375583" cy="4970219"/>
          </a:xfrm>
        </p:spPr>
        <p:txBody>
          <a:bodyPr>
            <a:normAutofit/>
          </a:bodyPr>
          <a:lstStyle/>
          <a:p>
            <a:pPr>
              <a:lnSpc>
                <a:spcPct val="150000"/>
              </a:lnSpc>
              <a:buFont typeface="Wingdings" panose="05000000000000000000" pitchFamily="2" charset="2"/>
              <a:buChar char="q"/>
            </a:pPr>
            <a:r>
              <a:rPr lang="en-US" sz="2000" dirty="0">
                <a:solidFill>
                  <a:schemeClr val="tx1"/>
                </a:solidFill>
                <a:latin typeface="Times New Roman" panose="02020603050405020304" pitchFamily="18" charset="0"/>
                <a:cs typeface="Times New Roman" panose="02020603050405020304" pitchFamily="18" charset="0"/>
              </a:rPr>
              <a:t>Programming  to “</a:t>
            </a:r>
            <a:r>
              <a:rPr lang="en-IN" sz="2000" dirty="0">
                <a:solidFill>
                  <a:schemeClr val="tx1"/>
                </a:solidFill>
                <a:latin typeface="Times New Roman" panose="02020603050405020304" pitchFamily="18" charset="0"/>
                <a:cs typeface="Times New Roman" panose="02020603050405020304" pitchFamily="18" charset="0"/>
              </a:rPr>
              <a:t>Node MCU ESP32’’</a:t>
            </a:r>
          </a:p>
          <a:p>
            <a:pPr>
              <a:lnSpc>
                <a:spcPct val="150000"/>
              </a:lnSpc>
              <a:buFont typeface="Wingdings" panose="05000000000000000000" pitchFamily="2" charset="2"/>
              <a:buChar char="q"/>
            </a:pPr>
            <a:r>
              <a:rPr lang="en-IN" sz="2000" dirty="0">
                <a:solidFill>
                  <a:schemeClr val="tx1"/>
                </a:solidFill>
                <a:latin typeface="Times New Roman" panose="02020603050405020304" pitchFamily="18" charset="0"/>
                <a:cs typeface="Times New Roman" panose="02020603050405020304" pitchFamily="18" charset="0"/>
              </a:rPr>
              <a:t> using ARDUINO IDE software</a:t>
            </a:r>
          </a:p>
          <a:p>
            <a:pPr>
              <a:lnSpc>
                <a:spcPct val="150000"/>
              </a:lnSpc>
              <a:buFont typeface="Wingdings" panose="05000000000000000000" pitchFamily="2" charset="2"/>
              <a:buChar char="q"/>
            </a:pPr>
            <a:r>
              <a:rPr lang="en-IN" sz="2000" dirty="0">
                <a:solidFill>
                  <a:schemeClr val="tx1"/>
                </a:solidFill>
                <a:latin typeface="Times New Roman" panose="02020603050405020304" pitchFamily="18" charset="0"/>
                <a:cs typeface="Times New Roman" panose="02020603050405020304" pitchFamily="18" charset="0"/>
              </a:rPr>
              <a:t>Using code in C/C++ Language.</a:t>
            </a:r>
          </a:p>
          <a:p>
            <a:pPr>
              <a:lnSpc>
                <a:spcPct val="150000"/>
              </a:lnSpc>
              <a:buFont typeface="Wingdings" panose="05000000000000000000" pitchFamily="2" charset="2"/>
              <a:buChar char="q"/>
            </a:pPr>
            <a:r>
              <a:rPr lang="en-IN" sz="2000" dirty="0">
                <a:solidFill>
                  <a:schemeClr val="tx1"/>
                </a:solidFill>
                <a:latin typeface="Times New Roman" panose="02020603050405020304" pitchFamily="18" charset="0"/>
                <a:cs typeface="Times New Roman" panose="02020603050405020304" pitchFamily="18" charset="0"/>
              </a:rPr>
              <a:t>Connecting ESP32 to PC through, micro </a:t>
            </a:r>
            <a:r>
              <a:rPr lang="en-IN" sz="2000" dirty="0" err="1">
                <a:solidFill>
                  <a:schemeClr val="tx1"/>
                </a:solidFill>
                <a:latin typeface="Times New Roman" panose="02020603050405020304" pitchFamily="18" charset="0"/>
                <a:cs typeface="Times New Roman" panose="02020603050405020304" pitchFamily="18" charset="0"/>
              </a:rPr>
              <a:t>usb</a:t>
            </a:r>
            <a:r>
              <a:rPr lang="en-IN" sz="2000" dirty="0">
                <a:solidFill>
                  <a:schemeClr val="tx1"/>
                </a:solidFill>
                <a:latin typeface="Times New Roman" panose="02020603050405020304" pitchFamily="18" charset="0"/>
                <a:cs typeface="Times New Roman" panose="02020603050405020304" pitchFamily="18" charset="0"/>
              </a:rPr>
              <a:t> and upload the code …</a:t>
            </a:r>
          </a:p>
          <a:p>
            <a:pPr>
              <a:lnSpc>
                <a:spcPct val="150000"/>
              </a:lnSpc>
              <a:buFont typeface="Wingdings" panose="05000000000000000000" pitchFamily="2" charset="2"/>
              <a:buChar char="q"/>
            </a:pPr>
            <a:r>
              <a:rPr lang="en-US" sz="2000" dirty="0">
                <a:solidFill>
                  <a:schemeClr val="tx1"/>
                </a:solidFill>
                <a:latin typeface="Times New Roman" panose="02020603050405020304" pitchFamily="18" charset="0"/>
                <a:cs typeface="Times New Roman" panose="02020603050405020304" pitchFamily="18" charset="0"/>
              </a:rPr>
              <a:t>Arduino IDE where IDE stands for Integrated Development Environment – An official software introduced by Arduino.cc, </a:t>
            </a:r>
          </a:p>
          <a:p>
            <a:pPr>
              <a:lnSpc>
                <a:spcPct val="150000"/>
              </a:lnSpc>
              <a:buFont typeface="Wingdings" panose="05000000000000000000" pitchFamily="2" charset="2"/>
              <a:buChar char="q"/>
            </a:pPr>
            <a:r>
              <a:rPr lang="en-US" sz="2000" dirty="0">
                <a:solidFill>
                  <a:schemeClr val="tx1"/>
                </a:solidFill>
                <a:latin typeface="Times New Roman" panose="02020603050405020304" pitchFamily="18" charset="0"/>
                <a:cs typeface="Times New Roman" panose="02020603050405020304" pitchFamily="18" charset="0"/>
              </a:rPr>
              <a:t>That is mainly used for writing, compiling and uploading the code in the Arduino Device. </a:t>
            </a:r>
            <a:endParaRPr lang="en-IN" sz="2000" dirty="0">
              <a:solidFill>
                <a:schemeClr val="tx1"/>
              </a:solidFill>
              <a:latin typeface="Times New Roman" panose="02020603050405020304" pitchFamily="18" charset="0"/>
              <a:cs typeface="Times New Roman" panose="02020603050405020304" pitchFamily="18" charset="0"/>
            </a:endParaRPr>
          </a:p>
          <a:p>
            <a:endParaRPr lang="en-IN" sz="2000" dirty="0">
              <a:solidFill>
                <a:schemeClr val="tx1"/>
              </a:solidFill>
            </a:endParaRPr>
          </a:p>
        </p:txBody>
      </p:sp>
      <p:pic>
        <p:nvPicPr>
          <p:cNvPr id="4" name="Picture 3">
            <a:extLst>
              <a:ext uri="{FF2B5EF4-FFF2-40B4-BE49-F238E27FC236}">
                <a16:creationId xmlns:a16="http://schemas.microsoft.com/office/drawing/2014/main" id="{44A7D1B0-8E9E-3C98-399A-0864235697A7}"/>
              </a:ext>
            </a:extLst>
          </p:cNvPr>
          <p:cNvPicPr>
            <a:picLocks noChangeAspect="1"/>
          </p:cNvPicPr>
          <p:nvPr/>
        </p:nvPicPr>
        <p:blipFill>
          <a:blip r:embed="rId2" cstate="print">
            <a:extLst>
              <a:ext uri="{BEBA8EAE-BF5A-486C-A8C5-ECC9F3942E4B}">
                <a14:imgProps xmlns:a14="http://schemas.microsoft.com/office/drawing/2010/main">
                  <a14:imgLayer r:embed="rId3">
                    <a14:imgEffect>
                      <a14:backgroundRemoval t="5507" b="89275" l="6628" r="89864">
                        <a14:foregroundMark x1="13060" y1="36812" x2="6628" y2="30145"/>
                        <a14:foregroundMark x1="19688" y1="19130" x2="47173" y2="9275"/>
                        <a14:foregroundMark x1="47173" y1="9275" x2="50292" y2="9275"/>
                        <a14:foregroundMark x1="50292" y1="9275" x2="65497" y2="12174"/>
                        <a14:foregroundMark x1="66472" y1="11884" x2="77973" y2="7536"/>
                        <a14:foregroundMark x1="77973" y1="7536" x2="79142" y2="5507"/>
                      </a14:backgroundRemoval>
                    </a14:imgEffect>
                  </a14:imgLayer>
                </a14:imgProps>
              </a:ext>
            </a:extLst>
          </a:blip>
          <a:srcRect/>
          <a:stretch>
            <a:fillRect/>
          </a:stretch>
        </p:blipFill>
        <p:spPr bwMode="auto">
          <a:xfrm>
            <a:off x="7226488" y="-127730"/>
            <a:ext cx="3617975" cy="243314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659379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ED84B-56D9-B020-7F5D-154C4DFEA6E2}"/>
              </a:ext>
            </a:extLst>
          </p:cNvPr>
          <p:cNvSpPr>
            <a:spLocks noGrp="1"/>
          </p:cNvSpPr>
          <p:nvPr>
            <p:ph type="title"/>
          </p:nvPr>
        </p:nvSpPr>
        <p:spPr>
          <a:xfrm>
            <a:off x="1787091" y="323587"/>
            <a:ext cx="9595601" cy="1280890"/>
          </a:xfrm>
        </p:spPr>
        <p:txBody>
          <a:bodyPr>
            <a:normAutofit/>
          </a:bodyPr>
          <a:lstStyle/>
          <a:p>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IR SENSOR-</a:t>
            </a:r>
            <a:endParaRPr lang="en-IN" sz="2800" dirty="0"/>
          </a:p>
        </p:txBody>
      </p:sp>
      <p:sp>
        <p:nvSpPr>
          <p:cNvPr id="3" name="Content Placeholder 2">
            <a:extLst>
              <a:ext uri="{FF2B5EF4-FFF2-40B4-BE49-F238E27FC236}">
                <a16:creationId xmlns:a16="http://schemas.microsoft.com/office/drawing/2014/main" id="{AA526B9B-D531-8922-614F-969718AE9A51}"/>
              </a:ext>
            </a:extLst>
          </p:cNvPr>
          <p:cNvSpPr>
            <a:spLocks noGrp="1"/>
          </p:cNvSpPr>
          <p:nvPr>
            <p:ph idx="1"/>
          </p:nvPr>
        </p:nvSpPr>
        <p:spPr>
          <a:xfrm>
            <a:off x="1361441" y="1310640"/>
            <a:ext cx="7965439" cy="4600582"/>
          </a:xfrm>
        </p:spPr>
        <p:txBody>
          <a:bodyPr>
            <a:normAutofit/>
          </a:bodyPr>
          <a:lstStyle/>
          <a:p>
            <a:pPr>
              <a:lnSpc>
                <a:spcPct val="150000"/>
              </a:lnSpc>
            </a:pPr>
            <a:r>
              <a:rPr lang="en-US" sz="2000" dirty="0">
                <a:solidFill>
                  <a:schemeClr val="tx1"/>
                </a:solidFill>
                <a:effectLst/>
                <a:latin typeface="Times New Roman" panose="02020603050405020304" pitchFamily="18" charset="0"/>
                <a:ea typeface="Calibri" panose="020F0502020204030204" pitchFamily="34" charset="0"/>
              </a:rPr>
              <a:t>An </a:t>
            </a:r>
            <a:r>
              <a:rPr lang="en-US" sz="2000"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infrared sensor</a:t>
            </a:r>
            <a:r>
              <a:rPr lang="en-US" sz="2000" dirty="0">
                <a:solidFill>
                  <a:schemeClr val="tx1"/>
                </a:solidFill>
                <a:effectLst/>
                <a:latin typeface="Times New Roman" panose="02020603050405020304" pitchFamily="18" charset="0"/>
                <a:ea typeface="Calibri" panose="020F0502020204030204" pitchFamily="34" charset="0"/>
              </a:rPr>
              <a:t> is an electronic device, which emits in order to sense some aspects of the surroundings. </a:t>
            </a:r>
          </a:p>
          <a:p>
            <a:pPr>
              <a:lnSpc>
                <a:spcPct val="150000"/>
              </a:lnSpc>
            </a:pPr>
            <a:r>
              <a:rPr lang="en-US" sz="2000" dirty="0">
                <a:solidFill>
                  <a:schemeClr val="tx1"/>
                </a:solidFill>
                <a:latin typeface="Times New Roman" panose="02020603050405020304" pitchFamily="18" charset="0"/>
                <a:ea typeface="Calibri" panose="020F0502020204030204" pitchFamily="34" charset="0"/>
              </a:rPr>
              <a:t>Operating voltage is 5v ,Input voltage is 7-12v,Measuring range is 2-30cm ,weight—5gm</a:t>
            </a:r>
            <a:endParaRPr lang="en-US" sz="2000" dirty="0">
              <a:solidFill>
                <a:schemeClr val="tx1"/>
              </a:solidFill>
              <a:effectLst/>
              <a:latin typeface="Times New Roman" panose="02020603050405020304" pitchFamily="18" charset="0"/>
              <a:ea typeface="Calibri" panose="020F0502020204030204" pitchFamily="34" charset="0"/>
            </a:endParaRPr>
          </a:p>
          <a:p>
            <a:pPr>
              <a:lnSpc>
                <a:spcPct val="150000"/>
              </a:lnSpc>
            </a:pPr>
            <a:r>
              <a:rPr lang="en-US" sz="2000" dirty="0">
                <a:solidFill>
                  <a:schemeClr val="tx1"/>
                </a:solidFill>
                <a:effectLst/>
                <a:latin typeface="Times New Roman" panose="02020603050405020304" pitchFamily="18" charset="0"/>
                <a:ea typeface="Calibri" panose="020F0502020204030204" pitchFamily="34" charset="0"/>
              </a:rPr>
              <a:t>An IR sensor can measure the heat of an object as well as detects the motion. </a:t>
            </a:r>
          </a:p>
          <a:p>
            <a:pPr>
              <a:lnSpc>
                <a:spcPct val="150000"/>
              </a:lnSpc>
            </a:pPr>
            <a:r>
              <a:rPr lang="en-US" sz="2000" dirty="0">
                <a:solidFill>
                  <a:schemeClr val="tx1"/>
                </a:solidFill>
                <a:latin typeface="Times New Roman" panose="02020603050405020304" pitchFamily="18" charset="0"/>
              </a:rPr>
              <a:t>Working-</a:t>
            </a:r>
            <a:endParaRPr lang="en-IN" sz="2000" dirty="0">
              <a:solidFill>
                <a:schemeClr val="tx1"/>
              </a:solidFill>
            </a:endParaRPr>
          </a:p>
        </p:txBody>
      </p:sp>
      <p:pic>
        <p:nvPicPr>
          <p:cNvPr id="4" name="Picture 3">
            <a:extLst>
              <a:ext uri="{FF2B5EF4-FFF2-40B4-BE49-F238E27FC236}">
                <a16:creationId xmlns:a16="http://schemas.microsoft.com/office/drawing/2014/main" id="{0D461063-D70C-8714-CA74-8F4372F3A9AB}"/>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1667" l="4000" r="90000">
                        <a14:foregroundMark x1="38000" y1="73667" x2="46333" y2="73667"/>
                        <a14:foregroundMark x1="32333" y1="84000" x2="28667" y2="83667"/>
                        <a14:foregroundMark x1="28667" y1="83667" x2="22333" y2="84333"/>
                        <a14:foregroundMark x1="29000" y1="85667" x2="34333" y2="87333"/>
                        <a14:foregroundMark x1="29000" y1="87333" x2="24000" y2="86667"/>
                        <a14:foregroundMark x1="26667" y1="76333" x2="23000" y2="76333"/>
                        <a14:foregroundMark x1="23000" y1="76333" x2="20333" y2="76333"/>
                        <a14:foregroundMark x1="31333" y1="77667" x2="25333" y2="73000"/>
                        <a14:foregroundMark x1="12333" y1="40333" x2="8667" y2="40333"/>
                        <a14:foregroundMark x1="4333" y1="39000" x2="4333" y2="39000"/>
                        <a14:foregroundMark x1="11000" y1="51333" x2="11000" y2="51667"/>
                        <a14:foregroundMark x1="32333" y1="90000" x2="25667" y2="90333"/>
                        <a14:foregroundMark x1="32333" y1="89000" x2="37667" y2="91667"/>
                        <a14:foregroundMark x1="20333" y1="51667" x2="15667" y2="52000"/>
                      </a14:backgroundRemoval>
                    </a14:imgEffect>
                  </a14:imgLayer>
                </a14:imgProps>
              </a:ext>
              <a:ext uri="{28A0092B-C50C-407E-A947-70E740481C1C}">
                <a14:useLocalDpi xmlns:a14="http://schemas.microsoft.com/office/drawing/2010/main" val="0"/>
              </a:ext>
            </a:extLst>
          </a:blip>
          <a:srcRect/>
          <a:stretch>
            <a:fillRect/>
          </a:stretch>
        </p:blipFill>
        <p:spPr bwMode="auto">
          <a:xfrm>
            <a:off x="9326880" y="-107764"/>
            <a:ext cx="2722245" cy="195135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5" name="Picture 4" descr="How Infrared Sensor Works">
            <a:hlinkClick r:id="rId5"/>
            <a:extLst>
              <a:ext uri="{FF2B5EF4-FFF2-40B4-BE49-F238E27FC236}">
                <a16:creationId xmlns:a16="http://schemas.microsoft.com/office/drawing/2014/main" id="{1F6C1982-23E8-249E-BF7A-8ECF659D5F2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261360" y="4616249"/>
            <a:ext cx="3956926" cy="2099511"/>
          </a:xfrm>
          <a:prstGeom prst="snip2DiagRect">
            <a:avLst>
              <a:gd name="adj1" fmla="val 24292"/>
              <a:gd name="adj2" fmla="val 16667"/>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993061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3F294-8E83-2129-6B01-D94C18F090FD}"/>
              </a:ext>
            </a:extLst>
          </p:cNvPr>
          <p:cNvSpPr>
            <a:spLocks noGrp="1"/>
          </p:cNvSpPr>
          <p:nvPr>
            <p:ph type="title"/>
          </p:nvPr>
        </p:nvSpPr>
        <p:spPr>
          <a:xfrm>
            <a:off x="1620253" y="380270"/>
            <a:ext cx="9884359" cy="1280890"/>
          </a:xfrm>
        </p:spPr>
        <p:txBody>
          <a:bodyPr>
            <a:normAutofit/>
          </a:bodyPr>
          <a:lstStyle/>
          <a:p>
            <a:r>
              <a:rPr lang="en-US" sz="2800"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ULTRASONIC SENSOR-</a:t>
            </a:r>
            <a:endParaRPr lang="en-IN" sz="2800" dirty="0">
              <a:solidFill>
                <a:schemeClr val="tx1"/>
              </a:solidFill>
            </a:endParaRPr>
          </a:p>
        </p:txBody>
      </p:sp>
      <p:sp>
        <p:nvSpPr>
          <p:cNvPr id="3" name="Content Placeholder 2">
            <a:extLst>
              <a:ext uri="{FF2B5EF4-FFF2-40B4-BE49-F238E27FC236}">
                <a16:creationId xmlns:a16="http://schemas.microsoft.com/office/drawing/2014/main" id="{A4B81612-0AD7-3B6F-1DF1-CFCAE306017A}"/>
              </a:ext>
            </a:extLst>
          </p:cNvPr>
          <p:cNvSpPr>
            <a:spLocks noGrp="1"/>
          </p:cNvSpPr>
          <p:nvPr>
            <p:ph idx="1"/>
          </p:nvPr>
        </p:nvSpPr>
        <p:spPr>
          <a:xfrm>
            <a:off x="1463041" y="1005840"/>
            <a:ext cx="9712959" cy="3437824"/>
          </a:xfrm>
        </p:spPr>
        <p:txBody>
          <a:bodyPr>
            <a:noAutofit/>
          </a:bodyPr>
          <a:lstStyle/>
          <a:p>
            <a:pPr>
              <a:lnSpc>
                <a:spcPct val="150000"/>
              </a:lnSpc>
              <a:buFont typeface="Wingdings" panose="05000000000000000000" pitchFamily="2" charset="2"/>
              <a:buChar char="v"/>
            </a:pP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An ultrasonic sensor is an electronic device that measures the distance of a target object by emitting ultrasonic sound waves, and converts the reflected sound into an electrical signal.</a:t>
            </a:r>
          </a:p>
          <a:p>
            <a:pPr>
              <a:lnSpc>
                <a:spcPct val="150000"/>
              </a:lnSpc>
              <a:buFont typeface="Wingdings" panose="05000000000000000000" pitchFamily="2" charset="2"/>
              <a:buChar char="v"/>
            </a:pPr>
            <a:r>
              <a:rPr lang="en-US" sz="2000" dirty="0">
                <a:solidFill>
                  <a:schemeClr val="tx1"/>
                </a:solidFill>
                <a:effectLst/>
                <a:latin typeface="Times New Roman" panose="02020603050405020304" pitchFamily="18" charset="0"/>
                <a:ea typeface="Times New Roman" panose="02020603050405020304" pitchFamily="18" charset="0"/>
              </a:rPr>
              <a:t>Ultrasonic sensors have two main components: the transmitter (which emits the sound using piezoelectric crystals) and the receiver (which encounters the sound after it has travelled to and from the target).</a:t>
            </a:r>
            <a:endParaRPr lang="en-IN" sz="2000" dirty="0">
              <a:solidFill>
                <a:schemeClr val="tx1"/>
              </a:solidFill>
              <a:effectLst/>
              <a:latin typeface="Times New Roman" panose="02020603050405020304" pitchFamily="18" charset="0"/>
              <a:ea typeface="Times New Roman" panose="02020603050405020304" pitchFamily="18" charset="0"/>
            </a:endParaRPr>
          </a:p>
          <a:p>
            <a:endParaRPr lang="en-IN" sz="2000" dirty="0">
              <a:solidFill>
                <a:schemeClr val="tx1"/>
              </a:solidFill>
            </a:endParaRPr>
          </a:p>
        </p:txBody>
      </p:sp>
      <p:pic>
        <p:nvPicPr>
          <p:cNvPr id="4" name="Picture 3" descr="Micro bit lesson — Using the Ultrasonic Module « osoyoo.com">
            <a:extLst>
              <a:ext uri="{FF2B5EF4-FFF2-40B4-BE49-F238E27FC236}">
                <a16:creationId xmlns:a16="http://schemas.microsoft.com/office/drawing/2014/main" id="{B5527CF2-7606-0A63-C5EC-12C06284515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52520" y="4443664"/>
            <a:ext cx="4886960" cy="2288356"/>
          </a:xfrm>
          <a:prstGeom prst="snip2DiagRect">
            <a:avLst>
              <a:gd name="adj1" fmla="val 18018"/>
              <a:gd name="adj2" fmla="val 16667"/>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16072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C9675-AAE7-81C4-BBD7-D4645F4F8B72}"/>
              </a:ext>
            </a:extLst>
          </p:cNvPr>
          <p:cNvSpPr>
            <a:spLocks noGrp="1"/>
          </p:cNvSpPr>
          <p:nvPr>
            <p:ph type="title"/>
          </p:nvPr>
        </p:nvSpPr>
        <p:spPr>
          <a:xfrm>
            <a:off x="1860884" y="624110"/>
            <a:ext cx="9643729" cy="1280890"/>
          </a:xfrm>
        </p:spPr>
        <p:txBody>
          <a:bodyPr>
            <a:normAutofit/>
          </a:bodyPr>
          <a:lstStyle/>
          <a:p>
            <a:r>
              <a:rPr lang="en-US" sz="2800" b="1" dirty="0">
                <a:latin typeface="Times New Roman" panose="02020603050405020304" pitchFamily="18" charset="0"/>
                <a:cs typeface="Times New Roman" panose="02020603050405020304" pitchFamily="18" charset="0"/>
              </a:rPr>
              <a:t>NODE MCU-</a:t>
            </a:r>
            <a:endParaRPr lang="en-IN" sz="2800" b="1" dirty="0"/>
          </a:p>
        </p:txBody>
      </p:sp>
      <p:sp>
        <p:nvSpPr>
          <p:cNvPr id="3" name="Content Placeholder 2">
            <a:extLst>
              <a:ext uri="{FF2B5EF4-FFF2-40B4-BE49-F238E27FC236}">
                <a16:creationId xmlns:a16="http://schemas.microsoft.com/office/drawing/2014/main" id="{58405C18-DC08-DCE5-07FE-45BF75FE98D6}"/>
              </a:ext>
            </a:extLst>
          </p:cNvPr>
          <p:cNvSpPr>
            <a:spLocks noGrp="1"/>
          </p:cNvSpPr>
          <p:nvPr>
            <p:ph idx="1"/>
          </p:nvPr>
        </p:nvSpPr>
        <p:spPr>
          <a:xfrm>
            <a:off x="1432561" y="1198880"/>
            <a:ext cx="8991599" cy="3535607"/>
          </a:xfrm>
        </p:spPr>
        <p:txBody>
          <a:bodyPr>
            <a:normAutofit/>
          </a:bodyPr>
          <a:lstStyle/>
          <a:p>
            <a:pPr>
              <a:lnSpc>
                <a:spcPct val="150000"/>
              </a:lnSpc>
            </a:pPr>
            <a:r>
              <a:rPr lang="en-US" sz="2000" dirty="0">
                <a:latin typeface="Times New Roman" panose="02020603050405020304" pitchFamily="18" charset="0"/>
                <a:cs typeface="Times New Roman" panose="02020603050405020304" pitchFamily="18" charset="0"/>
              </a:rPr>
              <a:t> </a:t>
            </a: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Node MCU is an open-source firmware and development kit </a:t>
            </a:r>
            <a:r>
              <a:rPr lang="en-US" sz="20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that</a:t>
            </a: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plays a vital role in designing your own IoT product using a few Lua script lines</a:t>
            </a:r>
            <a:endParaRPr lang="en-US" sz="20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50000"/>
              </a:lnSpc>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ESP32 NODE  MCU are more and more </a:t>
            </a:r>
            <a:r>
              <a:rPr lang="en-US" sz="20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used to make connected objects thanks to make their embedded </a:t>
            </a:r>
            <a:r>
              <a:rPr lang="en-US" sz="20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wifi</a:t>
            </a:r>
            <a:r>
              <a:rPr lang="en-US" sz="20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and </a:t>
            </a:r>
            <a:r>
              <a:rPr lang="en-US" sz="20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bluetooth</a:t>
            </a:r>
            <a:r>
              <a:rPr lang="en-US" sz="20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links and their computing Power.</a:t>
            </a:r>
          </a:p>
          <a:p>
            <a:pPr>
              <a:lnSpc>
                <a:spcPct val="150000"/>
              </a:lnSpc>
            </a:pPr>
            <a:r>
              <a:rPr lang="en-US" sz="20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solidFill>
                  <a:srgbClr val="000000"/>
                </a:solidFill>
                <a:effectLst/>
                <a:latin typeface="Times New Roman" panose="02020603050405020304" pitchFamily="18" charset="0"/>
                <a:ea typeface="Times New Roman" panose="02020603050405020304" pitchFamily="18" charset="0"/>
              </a:rPr>
              <a:t>Multiple GPIO pins on the board allow you to connect the board with other peripherals and are capable of generating PWM, I2C, SPI, and UART serial communications</a:t>
            </a:r>
            <a:endParaRPr lang="en-IN" sz="2000" dirty="0"/>
          </a:p>
        </p:txBody>
      </p:sp>
      <p:pic>
        <p:nvPicPr>
          <p:cNvPr id="4" name="Picture 3">
            <a:extLst>
              <a:ext uri="{FF2B5EF4-FFF2-40B4-BE49-F238E27FC236}">
                <a16:creationId xmlns:a16="http://schemas.microsoft.com/office/drawing/2014/main" id="{FE1778F4-77CA-E09D-DA06-E3BA8E84AB28}"/>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61" b="89844" l="9961" r="92773">
                        <a14:foregroundMark x1="90430" y1="69922" x2="92773" y2="56250"/>
                        <a14:foregroundMark x1="92773" y1="56250" x2="90039" y2="37305"/>
                        <a14:foregroundMark x1="90039" y1="37305" x2="90039" y2="37305"/>
                      </a14:backgroundRemoval>
                    </a14:imgEffect>
                  </a14:imgLayer>
                </a14:imgProps>
              </a:ext>
              <a:ext uri="{28A0092B-C50C-407E-A947-70E740481C1C}">
                <a14:useLocalDpi xmlns:a14="http://schemas.microsoft.com/office/drawing/2010/main" val="0"/>
              </a:ext>
            </a:extLst>
          </a:blip>
          <a:stretch>
            <a:fillRect/>
          </a:stretch>
        </p:blipFill>
        <p:spPr>
          <a:xfrm>
            <a:off x="4533530" y="4028783"/>
            <a:ext cx="3124940" cy="303616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477339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7BABA-EB0C-1D05-0788-9AD0D33B48D8}"/>
              </a:ext>
            </a:extLst>
          </p:cNvPr>
          <p:cNvSpPr>
            <a:spLocks noGrp="1"/>
          </p:cNvSpPr>
          <p:nvPr>
            <p:ph type="title"/>
          </p:nvPr>
        </p:nvSpPr>
        <p:spPr>
          <a:xfrm>
            <a:off x="1666240" y="624110"/>
            <a:ext cx="9838373" cy="767810"/>
          </a:xfrm>
        </p:spPr>
        <p:txBody>
          <a:bodyPr>
            <a:normAutofit/>
          </a:bodyPr>
          <a:lstStyle/>
          <a:p>
            <a:r>
              <a:rPr lang="en-IN" sz="2800" b="1" dirty="0">
                <a:latin typeface="Times New Roman" panose="02020603050405020304" pitchFamily="18" charset="0"/>
                <a:ea typeface="Calibri" panose="020F0502020204030204" pitchFamily="34" charset="0"/>
                <a:cs typeface="Times New Roman" panose="02020603050405020304" pitchFamily="18" charset="0"/>
              </a:rPr>
              <a:t>MOISTURE SENSOR-</a:t>
            </a:r>
            <a:endParaRPr lang="en-IN" sz="2800" b="1" dirty="0"/>
          </a:p>
        </p:txBody>
      </p:sp>
      <p:sp>
        <p:nvSpPr>
          <p:cNvPr id="3" name="Content Placeholder 2">
            <a:extLst>
              <a:ext uri="{FF2B5EF4-FFF2-40B4-BE49-F238E27FC236}">
                <a16:creationId xmlns:a16="http://schemas.microsoft.com/office/drawing/2014/main" id="{5190C94B-A16B-B755-064D-871E2A74DAD7}"/>
              </a:ext>
            </a:extLst>
          </p:cNvPr>
          <p:cNvSpPr>
            <a:spLocks noGrp="1"/>
          </p:cNvSpPr>
          <p:nvPr>
            <p:ph idx="1"/>
          </p:nvPr>
        </p:nvSpPr>
        <p:spPr>
          <a:xfrm>
            <a:off x="467360" y="1391920"/>
            <a:ext cx="9245600" cy="2037080"/>
          </a:xfrm>
        </p:spPr>
        <p:txBody>
          <a:bodyPr>
            <a:normAutofit/>
          </a:bodyPr>
          <a:lstStyle/>
          <a:p>
            <a:pPr lvl="2">
              <a:lnSpc>
                <a:spcPct val="150000"/>
              </a:lnSpc>
            </a:pP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It Measures the Humidity of the Compost</a:t>
            </a:r>
          </a:p>
          <a:p>
            <a:pPr lvl="2">
              <a:lnSpc>
                <a:spcPct val="150000"/>
              </a:lnSpc>
            </a:pPr>
            <a:r>
              <a:rPr lang="en-IN" sz="20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t>
            </a:r>
            <a:r>
              <a:rPr lang="en-US" sz="20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I</a:t>
            </a: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 is recommended to power the sensor with between 3.3V – 5V</a:t>
            </a:r>
            <a:b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output will vary depending on what voltage is provided for the sensor</a:t>
            </a:r>
            <a:endParaRPr lang="en-IN" sz="2000" dirty="0">
              <a:solidFill>
                <a:schemeClr val="tx1"/>
              </a:solidFill>
            </a:endParaRPr>
          </a:p>
        </p:txBody>
      </p:sp>
      <p:pic>
        <p:nvPicPr>
          <p:cNvPr id="4" name="Picture 3" descr="Moisture sensor">
            <a:extLst>
              <a:ext uri="{FF2B5EF4-FFF2-40B4-BE49-F238E27FC236}">
                <a16:creationId xmlns:a16="http://schemas.microsoft.com/office/drawing/2014/main" id="{97A32CDE-7BAF-6215-64EB-2A0A0209704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2663357" y="3739325"/>
            <a:ext cx="3622573" cy="24679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10061957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0A454-D8A1-466C-5F44-71B776E7D6A7}"/>
              </a:ext>
            </a:extLst>
          </p:cNvPr>
          <p:cNvSpPr>
            <a:spLocks noGrp="1"/>
          </p:cNvSpPr>
          <p:nvPr>
            <p:ph type="title"/>
          </p:nvPr>
        </p:nvSpPr>
        <p:spPr>
          <a:xfrm>
            <a:off x="1860885" y="624110"/>
            <a:ext cx="9643728" cy="1280890"/>
          </a:xfrm>
        </p:spPr>
        <p:txBody>
          <a:bodyPr>
            <a:normAutofit/>
          </a:bodyPr>
          <a:lstStyle/>
          <a:p>
            <a:r>
              <a:rPr lang="en-US" sz="2800" dirty="0">
                <a:solidFill>
                  <a:schemeClr val="tx1"/>
                </a:solidFill>
                <a:latin typeface="Times New Roman" panose="02020603050405020304" pitchFamily="18" charset="0"/>
                <a:cs typeface="Times New Roman" panose="02020603050405020304" pitchFamily="18" charset="0"/>
              </a:rPr>
              <a:t>LCD :</a:t>
            </a:r>
            <a:endParaRPr lang="en-IN" sz="2800" dirty="0">
              <a:solidFill>
                <a:schemeClr val="tx1"/>
              </a:solidFill>
            </a:endParaRPr>
          </a:p>
        </p:txBody>
      </p:sp>
      <p:sp>
        <p:nvSpPr>
          <p:cNvPr id="3" name="Content Placeholder 2">
            <a:extLst>
              <a:ext uri="{FF2B5EF4-FFF2-40B4-BE49-F238E27FC236}">
                <a16:creationId xmlns:a16="http://schemas.microsoft.com/office/drawing/2014/main" id="{CFBC1BC4-FDF4-6F76-C486-E1CA28838208}"/>
              </a:ext>
            </a:extLst>
          </p:cNvPr>
          <p:cNvSpPr>
            <a:spLocks noGrp="1"/>
          </p:cNvSpPr>
          <p:nvPr>
            <p:ph idx="1"/>
          </p:nvPr>
        </p:nvSpPr>
        <p:spPr>
          <a:xfrm>
            <a:off x="1434557" y="1540189"/>
            <a:ext cx="9322886" cy="3777622"/>
          </a:xfrm>
        </p:spPr>
        <p:txBody>
          <a:bodyPr>
            <a:normAutofit/>
          </a:bodyPr>
          <a:lstStyle/>
          <a:p>
            <a:pPr>
              <a:lnSpc>
                <a:spcPct val="150000"/>
              </a:lnSpc>
            </a:pPr>
            <a:r>
              <a:rPr lang="en-US" sz="2000" dirty="0">
                <a:solidFill>
                  <a:schemeClr val="tx1"/>
                </a:solidFill>
                <a:latin typeface="Times New Roman" panose="02020603050405020304" pitchFamily="18" charset="0"/>
                <a:cs typeface="Times New Roman" panose="02020603050405020304" pitchFamily="18" charset="0"/>
              </a:rPr>
              <a:t> Liquid Crystal Display</a:t>
            </a:r>
          </a:p>
          <a:p>
            <a:pPr>
              <a:lnSpc>
                <a:spcPct val="150000"/>
              </a:lnSpc>
            </a:pPr>
            <a:r>
              <a:rPr lang="en-US" sz="2000" dirty="0">
                <a:solidFill>
                  <a:schemeClr val="tx1"/>
                </a:solidFill>
                <a:latin typeface="Times New Roman" panose="02020603050405020304" pitchFamily="18" charset="0"/>
                <a:cs typeface="Times New Roman" panose="02020603050405020304" pitchFamily="18" charset="0"/>
              </a:rPr>
              <a:t> It Shows the GARBAGE status.</a:t>
            </a:r>
            <a:br>
              <a:rPr lang="en-US" sz="2000" dirty="0">
                <a:solidFill>
                  <a:schemeClr val="tx1"/>
                </a:solidFill>
                <a:latin typeface="Times New Roman" panose="02020603050405020304" pitchFamily="18" charset="0"/>
                <a:cs typeface="Times New Roman" panose="02020603050405020304" pitchFamily="18" charset="0"/>
              </a:rPr>
            </a:br>
            <a:r>
              <a:rPr lang="en-US" sz="2000" dirty="0">
                <a:solidFill>
                  <a:schemeClr val="tx1"/>
                </a:solidFill>
                <a:latin typeface="Times New Roman" panose="02020603050405020304" pitchFamily="18" charset="0"/>
                <a:cs typeface="Times New Roman" panose="02020603050405020304" pitchFamily="18" charset="0"/>
              </a:rPr>
              <a:t>       </a:t>
            </a:r>
            <a:endParaRPr lang="en-IN" sz="2000" dirty="0">
              <a:solidFill>
                <a:schemeClr val="tx1"/>
              </a:solidFill>
            </a:endParaRPr>
          </a:p>
        </p:txBody>
      </p:sp>
      <p:pic>
        <p:nvPicPr>
          <p:cNvPr id="6" name="Picture 5" descr="LCD Display">
            <a:hlinkClick r:id="rId2"/>
            <a:extLst>
              <a:ext uri="{FF2B5EF4-FFF2-40B4-BE49-F238E27FC236}">
                <a16:creationId xmlns:a16="http://schemas.microsoft.com/office/drawing/2014/main" id="{46A44122-2B40-6178-4972-A7E67DE7EB81}"/>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58" b="89831" l="4618" r="95382">
                        <a14:foregroundMark x1="8121" y1="63559" x2="9236" y2="46398"/>
                        <a14:foregroundMark x1="9236" y1="46398" x2="8599" y2="30932"/>
                        <a14:foregroundMark x1="8599" y1="30932" x2="7006" y2="28390"/>
                        <a14:foregroundMark x1="9236" y1="62712" x2="24363" y2="75424"/>
                        <a14:foregroundMark x1="24363" y1="75424" x2="45223" y2="77542"/>
                        <a14:foregroundMark x1="45223" y1="77542" x2="61306" y2="74576"/>
                        <a14:foregroundMark x1="61306" y1="74576" x2="61306" y2="74576"/>
                        <a14:foregroundMark x1="4777" y1="73517" x2="17675" y2="77966"/>
                        <a14:foregroundMark x1="8917" y1="77542" x2="7325" y2="80720"/>
                        <a14:foregroundMark x1="7006" y1="40678" x2="7325" y2="27966"/>
                        <a14:foregroundMark x1="7325" y1="27966" x2="11943" y2="26271"/>
                        <a14:foregroundMark x1="8439" y1="27966" x2="5414" y2="35805"/>
                        <a14:foregroundMark x1="5414" y1="35805" x2="6529" y2="44280"/>
                        <a14:foregroundMark x1="6529" y1="44280" x2="7325" y2="52966"/>
                        <a14:foregroundMark x1="39490" y1="30932" x2="57484" y2="30720"/>
                        <a14:foregroundMark x1="57484" y1="30720" x2="68312" y2="34534"/>
                        <a14:foregroundMark x1="60510" y1="30932" x2="76592" y2="29237"/>
                        <a14:foregroundMark x1="76592" y1="29237" x2="87739" y2="31356"/>
                        <a14:foregroundMark x1="89968" y1="31356" x2="93949" y2="31992"/>
                        <a14:foregroundMark x1="93949" y1="31992" x2="93153" y2="52119"/>
                        <a14:foregroundMark x1="94586" y1="43220" x2="95382" y2="63559"/>
                        <a14:foregroundMark x1="95064" y1="63983" x2="92357" y2="75424"/>
                        <a14:foregroundMark x1="92357" y1="75424" x2="66242" y2="77119"/>
                        <a14:foregroundMark x1="66242" y1="77119" x2="57803" y2="75000"/>
                        <a14:foregroundMark x1="36943" y1="60805" x2="77229" y2="66102"/>
                        <a14:foregroundMark x1="77229" y1="66102" x2="85191" y2="60805"/>
                        <a14:foregroundMark x1="95064" y1="63136" x2="95064" y2="48517"/>
                      </a14:backgroundRemoval>
                    </a14:imgEffect>
                  </a14:imgLayer>
                </a14:imgProps>
              </a:ext>
            </a:extLst>
          </a:blip>
          <a:srcRect/>
          <a:stretch>
            <a:fillRect/>
          </a:stretch>
        </p:blipFill>
        <p:spPr bwMode="auto">
          <a:xfrm>
            <a:off x="3204413" y="3429000"/>
            <a:ext cx="2970336" cy="184487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880436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D6561-CB52-47BA-6943-289ABF3964A3}"/>
              </a:ext>
            </a:extLst>
          </p:cNvPr>
          <p:cNvSpPr>
            <a:spLocks noGrp="1"/>
          </p:cNvSpPr>
          <p:nvPr>
            <p:ph type="title"/>
          </p:nvPr>
        </p:nvSpPr>
        <p:spPr>
          <a:xfrm>
            <a:off x="1752601" y="624110"/>
            <a:ext cx="9752012" cy="1280890"/>
          </a:xfrm>
        </p:spPr>
        <p:txBody>
          <a:bodyPr>
            <a:normAutofit/>
          </a:bodyPr>
          <a:lstStyle/>
          <a:p>
            <a:r>
              <a:rPr lang="en-IN" sz="2800" b="1" dirty="0">
                <a:latin typeface="Times New Roman" panose="02020603050405020304" pitchFamily="18" charset="0"/>
                <a:cs typeface="Times New Roman" panose="02020603050405020304" pitchFamily="18" charset="0"/>
              </a:rPr>
              <a:t>PRESENTATION OUTLINE</a:t>
            </a:r>
          </a:p>
        </p:txBody>
      </p:sp>
      <p:sp>
        <p:nvSpPr>
          <p:cNvPr id="3" name="Content Placeholder 2">
            <a:extLst>
              <a:ext uri="{FF2B5EF4-FFF2-40B4-BE49-F238E27FC236}">
                <a16:creationId xmlns:a16="http://schemas.microsoft.com/office/drawing/2014/main" id="{14D75B15-3BB1-BFFE-B902-0DB92CED1D82}"/>
              </a:ext>
            </a:extLst>
          </p:cNvPr>
          <p:cNvSpPr>
            <a:spLocks noGrp="1"/>
          </p:cNvSpPr>
          <p:nvPr>
            <p:ph idx="1"/>
          </p:nvPr>
        </p:nvSpPr>
        <p:spPr>
          <a:xfrm>
            <a:off x="1752601" y="1457961"/>
            <a:ext cx="9752011" cy="4311022"/>
          </a:xfrm>
        </p:spPr>
        <p:txBody>
          <a:bodyPr>
            <a:normAutofit/>
          </a:bodyPr>
          <a:lstStyle/>
          <a:p>
            <a:r>
              <a:rPr lang="en-IN" sz="2000" dirty="0">
                <a:solidFill>
                  <a:schemeClr val="tx1"/>
                </a:solidFill>
                <a:latin typeface="Times New Roman" panose="02020603050405020304" pitchFamily="18" charset="0"/>
                <a:cs typeface="Times New Roman" panose="02020603050405020304" pitchFamily="18" charset="0"/>
              </a:rPr>
              <a:t>INTRODUCTION</a:t>
            </a:r>
          </a:p>
          <a:p>
            <a:r>
              <a:rPr lang="en-IN" sz="2000" dirty="0">
                <a:solidFill>
                  <a:schemeClr val="tx1"/>
                </a:solidFill>
                <a:latin typeface="Times New Roman" panose="02020603050405020304" pitchFamily="18" charset="0"/>
                <a:cs typeface="Times New Roman" panose="02020603050405020304" pitchFamily="18" charset="0"/>
              </a:rPr>
              <a:t>LITERATURE REVIEW</a:t>
            </a:r>
          </a:p>
          <a:p>
            <a:r>
              <a:rPr lang="en-IN" sz="2000" dirty="0">
                <a:solidFill>
                  <a:schemeClr val="tx1"/>
                </a:solidFill>
                <a:latin typeface="Times New Roman" panose="02020603050405020304" pitchFamily="18" charset="0"/>
                <a:cs typeface="Times New Roman" panose="02020603050405020304" pitchFamily="18" charset="0"/>
              </a:rPr>
              <a:t>DATA COLLECTION</a:t>
            </a:r>
          </a:p>
          <a:p>
            <a:r>
              <a:rPr lang="en-IN" sz="2000" dirty="0">
                <a:solidFill>
                  <a:schemeClr val="tx1"/>
                </a:solidFill>
                <a:latin typeface="Times New Roman" panose="02020603050405020304" pitchFamily="18" charset="0"/>
                <a:cs typeface="Times New Roman" panose="02020603050405020304" pitchFamily="18" charset="0"/>
              </a:rPr>
              <a:t>OBJECTIVES</a:t>
            </a:r>
          </a:p>
          <a:p>
            <a:r>
              <a:rPr lang="en-IN" sz="2000" dirty="0">
                <a:solidFill>
                  <a:schemeClr val="tx1"/>
                </a:solidFill>
                <a:latin typeface="Times New Roman" panose="02020603050405020304" pitchFamily="18" charset="0"/>
                <a:cs typeface="Times New Roman" panose="02020603050405020304" pitchFamily="18" charset="0"/>
              </a:rPr>
              <a:t>EXISTING SYSTEM</a:t>
            </a:r>
          </a:p>
          <a:p>
            <a:r>
              <a:rPr lang="en-IN" sz="2000" dirty="0">
                <a:solidFill>
                  <a:schemeClr val="tx1"/>
                </a:solidFill>
                <a:latin typeface="Times New Roman" panose="02020603050405020304" pitchFamily="18" charset="0"/>
                <a:cs typeface="Times New Roman" panose="02020603050405020304" pitchFamily="18" charset="0"/>
              </a:rPr>
              <a:t>PERSPECTIVE</a:t>
            </a:r>
          </a:p>
          <a:p>
            <a:r>
              <a:rPr lang="en-IN" sz="2000" dirty="0">
                <a:solidFill>
                  <a:schemeClr val="tx1"/>
                </a:solidFill>
                <a:latin typeface="Times New Roman" panose="02020603050405020304" pitchFamily="18" charset="0"/>
                <a:cs typeface="Times New Roman" panose="02020603050405020304" pitchFamily="18" charset="0"/>
              </a:rPr>
              <a:t>COMPONENTS</a:t>
            </a:r>
          </a:p>
          <a:p>
            <a:r>
              <a:rPr lang="en-IN" sz="2000" dirty="0">
                <a:solidFill>
                  <a:schemeClr val="tx1"/>
                </a:solidFill>
                <a:latin typeface="Times New Roman" panose="02020603050405020304" pitchFamily="18" charset="0"/>
                <a:cs typeface="Times New Roman" panose="02020603050405020304" pitchFamily="18" charset="0"/>
              </a:rPr>
              <a:t>APPLICATIONS</a:t>
            </a:r>
          </a:p>
          <a:p>
            <a:r>
              <a:rPr lang="en-IN" sz="2000" dirty="0">
                <a:solidFill>
                  <a:schemeClr val="tx1"/>
                </a:solidFill>
                <a:latin typeface="Times New Roman" panose="02020603050405020304" pitchFamily="18" charset="0"/>
                <a:cs typeface="Times New Roman" panose="02020603050405020304" pitchFamily="18" charset="0"/>
              </a:rPr>
              <a:t>EXPECTING RESULTS</a:t>
            </a:r>
          </a:p>
        </p:txBody>
      </p:sp>
    </p:spTree>
    <p:extLst>
      <p:ext uri="{BB962C8B-B14F-4D97-AF65-F5344CB8AC3E}">
        <p14:creationId xmlns:p14="http://schemas.microsoft.com/office/powerpoint/2010/main" val="31521458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07157-5781-E5E1-9CAD-1A6EDC95D31A}"/>
              </a:ext>
            </a:extLst>
          </p:cNvPr>
          <p:cNvSpPr>
            <a:spLocks noGrp="1"/>
          </p:cNvSpPr>
          <p:nvPr>
            <p:ph type="title"/>
          </p:nvPr>
        </p:nvSpPr>
        <p:spPr>
          <a:xfrm>
            <a:off x="1973179" y="624110"/>
            <a:ext cx="9531433" cy="1280890"/>
          </a:xfrm>
        </p:spPr>
        <p:txBody>
          <a:bodyPr>
            <a:normAutofit/>
          </a:bodyPr>
          <a:lstStyle/>
          <a:p>
            <a:r>
              <a:rPr lang="en-US" sz="2800" b="1" dirty="0">
                <a:solidFill>
                  <a:schemeClr val="tx1"/>
                </a:solidFill>
                <a:latin typeface="Times New Roman" panose="02020603050405020304" pitchFamily="18" charset="0"/>
                <a:ea typeface="Calibri" panose="020F0502020204030204" pitchFamily="34" charset="0"/>
              </a:rPr>
              <a:t>SERVO MOTOR :</a:t>
            </a:r>
            <a:br>
              <a:rPr lang="en-US" sz="2800" b="1" dirty="0">
                <a:solidFill>
                  <a:schemeClr val="tx1"/>
                </a:solidFill>
                <a:latin typeface="Times New Roman" panose="02020603050405020304" pitchFamily="18" charset="0"/>
                <a:ea typeface="Calibri" panose="020F0502020204030204" pitchFamily="34" charset="0"/>
              </a:rPr>
            </a:br>
            <a:endParaRPr lang="en-IN" sz="2800" b="1" dirty="0">
              <a:solidFill>
                <a:schemeClr val="tx1"/>
              </a:solidFill>
            </a:endParaRPr>
          </a:p>
        </p:txBody>
      </p:sp>
      <p:sp>
        <p:nvSpPr>
          <p:cNvPr id="3" name="Content Placeholder 2">
            <a:extLst>
              <a:ext uri="{FF2B5EF4-FFF2-40B4-BE49-F238E27FC236}">
                <a16:creationId xmlns:a16="http://schemas.microsoft.com/office/drawing/2014/main" id="{013316DE-F1FF-A37A-FE33-3FCD3AFCD310}"/>
              </a:ext>
            </a:extLst>
          </p:cNvPr>
          <p:cNvSpPr>
            <a:spLocks noGrp="1"/>
          </p:cNvSpPr>
          <p:nvPr>
            <p:ph idx="1"/>
          </p:nvPr>
        </p:nvSpPr>
        <p:spPr>
          <a:xfrm>
            <a:off x="1747521" y="1259841"/>
            <a:ext cx="7609839" cy="2661920"/>
          </a:xfrm>
        </p:spPr>
        <p:txBody>
          <a:bodyPr>
            <a:normAutofit/>
          </a:bodyPr>
          <a:lstStyle/>
          <a:p>
            <a:pPr>
              <a:lnSpc>
                <a:spcPct val="150000"/>
              </a:lnSpc>
            </a:pPr>
            <a:r>
              <a:rPr lang="en-US" sz="2000" dirty="0">
                <a:solidFill>
                  <a:schemeClr val="tx1"/>
                </a:solidFill>
                <a:effectLst/>
                <a:latin typeface="Times New Roman" panose="02020603050405020304" pitchFamily="18" charset="0"/>
                <a:ea typeface="Calibri" panose="020F0502020204030204" pitchFamily="34" charset="0"/>
              </a:rPr>
              <a:t>A servomotor (or servo motor) is a simple electric motor, </a:t>
            </a:r>
          </a:p>
          <a:p>
            <a:pPr>
              <a:lnSpc>
                <a:spcPct val="150000"/>
              </a:lnSpc>
            </a:pPr>
            <a:r>
              <a:rPr lang="en-US" sz="2000" dirty="0">
                <a:solidFill>
                  <a:schemeClr val="tx1"/>
                </a:solidFill>
                <a:effectLst/>
                <a:latin typeface="Times New Roman" panose="02020603050405020304" pitchFamily="18" charset="0"/>
                <a:ea typeface="Calibri" panose="020F0502020204030204" pitchFamily="34" charset="0"/>
              </a:rPr>
              <a:t>controlled with the help of servomechanism. </a:t>
            </a:r>
            <a:endParaRPr lang="en-IN" sz="2000" dirty="0">
              <a:solidFill>
                <a:schemeClr val="tx1"/>
              </a:solidFill>
              <a:effectLst/>
              <a:latin typeface="Times New Roman" panose="02020603050405020304" pitchFamily="18" charset="0"/>
              <a:ea typeface="Calibri" panose="020F0502020204030204" pitchFamily="34" charset="0"/>
            </a:endParaRPr>
          </a:p>
          <a:p>
            <a:pPr>
              <a:lnSpc>
                <a:spcPct val="150000"/>
              </a:lnSpc>
            </a:pPr>
            <a:r>
              <a:rPr lang="en-IN" sz="2000" dirty="0">
                <a:solidFill>
                  <a:schemeClr val="tx1"/>
                </a:solidFill>
                <a:latin typeface="Times New Roman" panose="02020603050405020304" pitchFamily="18" charset="0"/>
                <a:cs typeface="Times New Roman" panose="02020603050405020304" pitchFamily="18" charset="0"/>
              </a:rPr>
              <a:t>It runs on 5v and can rotate 180 degree </a:t>
            </a:r>
            <a:r>
              <a:rPr lang="en-IN" sz="2000" dirty="0" err="1">
                <a:solidFill>
                  <a:schemeClr val="tx1"/>
                </a:solidFill>
                <a:latin typeface="Times New Roman" panose="02020603050405020304" pitchFamily="18" charset="0"/>
                <a:cs typeface="Times New Roman" panose="02020603050405020304" pitchFamily="18" charset="0"/>
              </a:rPr>
              <a:t>i.e</a:t>
            </a:r>
            <a:r>
              <a:rPr lang="en-IN" sz="2000" dirty="0">
                <a:solidFill>
                  <a:schemeClr val="tx1"/>
                </a:solidFill>
                <a:latin typeface="Times New Roman" panose="02020603050405020304" pitchFamily="18" charset="0"/>
                <a:cs typeface="Times New Roman" panose="02020603050405020304" pitchFamily="18" charset="0"/>
              </a:rPr>
              <a:t> 90 in each</a:t>
            </a:r>
          </a:p>
          <a:p>
            <a:pPr marL="0" indent="0">
              <a:lnSpc>
                <a:spcPct val="150000"/>
              </a:lnSpc>
              <a:buNone/>
            </a:pPr>
            <a:r>
              <a:rPr lang="en-IN" sz="2000" dirty="0">
                <a:solidFill>
                  <a:schemeClr val="tx1"/>
                </a:solidFill>
                <a:latin typeface="Times New Roman" panose="02020603050405020304" pitchFamily="18" charset="0"/>
                <a:cs typeface="Times New Roman" panose="02020603050405020304" pitchFamily="18" charset="0"/>
              </a:rPr>
              <a:t>       direction.</a:t>
            </a:r>
          </a:p>
          <a:p>
            <a:endParaRPr lang="en-IN" sz="2000" dirty="0">
              <a:solidFill>
                <a:schemeClr val="tx1"/>
              </a:solidFill>
            </a:endParaRPr>
          </a:p>
        </p:txBody>
      </p:sp>
      <p:pic>
        <p:nvPicPr>
          <p:cNvPr id="4" name="Picture 3">
            <a:extLst>
              <a:ext uri="{FF2B5EF4-FFF2-40B4-BE49-F238E27FC236}">
                <a16:creationId xmlns:a16="http://schemas.microsoft.com/office/drawing/2014/main" id="{AF05D65F-346D-CF0B-7527-0B33B329B24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229" b="93791" l="7828" r="89899">
                        <a14:foregroundMark x1="64646" y1="54248" x2="66667" y2="47386"/>
                        <a14:foregroundMark x1="56313" y1="46732" x2="50758" y2="27778"/>
                        <a14:foregroundMark x1="50758" y1="27778" x2="49495" y2="24510"/>
                        <a14:foregroundMark x1="49495" y1="24510" x2="46717" y2="22549"/>
                        <a14:foregroundMark x1="51768" y1="9150" x2="51768" y2="5229"/>
                        <a14:foregroundMark x1="41667" y1="89216" x2="48737" y2="93791"/>
                        <a14:foregroundMark x1="10101" y1="38235" x2="7828" y2="41503"/>
                        <a14:foregroundMark x1="46717" y1="29412" x2="49495" y2="20261"/>
                        <a14:foregroundMark x1="49495" y1="20261" x2="46717" y2="19281"/>
                        <a14:foregroundMark x1="29293" y1="21895" x2="46212" y2="20261"/>
                        <a14:foregroundMark x1="46212" y1="20261" x2="47475" y2="20915"/>
                      </a14:backgroundRemoval>
                    </a14:imgEffect>
                  </a14:imgLayer>
                </a14:imgProps>
              </a:ext>
            </a:extLst>
          </a:blip>
          <a:stretch>
            <a:fillRect/>
          </a:stretch>
        </p:blipFill>
        <p:spPr>
          <a:xfrm>
            <a:off x="3396932" y="4385410"/>
            <a:ext cx="2286000" cy="176593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553556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31A02-4878-B3FB-1CEF-440C02661579}"/>
              </a:ext>
            </a:extLst>
          </p:cNvPr>
          <p:cNvSpPr>
            <a:spLocks noGrp="1"/>
          </p:cNvSpPr>
          <p:nvPr>
            <p:ph type="title"/>
          </p:nvPr>
        </p:nvSpPr>
        <p:spPr>
          <a:xfrm>
            <a:off x="1717041" y="640080"/>
            <a:ext cx="9177972" cy="1285240"/>
          </a:xfrm>
        </p:spPr>
        <p:txBody>
          <a:bodyPr>
            <a:normAutofit/>
          </a:bodyPr>
          <a:lstStyle/>
          <a:p>
            <a:r>
              <a:rPr lang="en-US" sz="2800" b="1" dirty="0">
                <a:solidFill>
                  <a:schemeClr val="tx1"/>
                </a:solidFill>
                <a:latin typeface="Times New Roman" panose="02020603050405020304" pitchFamily="18" charset="0"/>
                <a:cs typeface="Times New Roman" panose="02020603050405020304" pitchFamily="18" charset="0"/>
              </a:rPr>
              <a:t>APPLICATIONS</a:t>
            </a:r>
            <a:endParaRPr lang="en-IN" sz="28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A0831B7-C3E6-0FE6-BC51-231FFD026D46}"/>
              </a:ext>
            </a:extLst>
          </p:cNvPr>
          <p:cNvSpPr>
            <a:spLocks noGrp="1"/>
          </p:cNvSpPr>
          <p:nvPr>
            <p:ph idx="1"/>
          </p:nvPr>
        </p:nvSpPr>
        <p:spPr>
          <a:xfrm>
            <a:off x="1615440" y="1483360"/>
            <a:ext cx="9889173" cy="4427863"/>
          </a:xfrm>
        </p:spPr>
        <p:txBody>
          <a:bodyPr>
            <a:normAutofit/>
          </a:bodyPr>
          <a:lstStyle/>
          <a:p>
            <a:pPr>
              <a:lnSpc>
                <a:spcPct val="150000"/>
              </a:lnSpc>
              <a:buFont typeface="Courier New" panose="02070309020205020404" pitchFamily="49" charset="0"/>
              <a:buChar char="o"/>
            </a:pPr>
            <a:r>
              <a:rPr lang="en-US" sz="2000" dirty="0">
                <a:solidFill>
                  <a:schemeClr val="tx1"/>
                </a:solidFill>
                <a:latin typeface="Times New Roman" panose="02020603050405020304" pitchFamily="18" charset="0"/>
                <a:cs typeface="Times New Roman" panose="02020603050405020304" pitchFamily="18" charset="0"/>
              </a:rPr>
              <a:t>Empowered Swatch Bharat Mission</a:t>
            </a:r>
          </a:p>
          <a:p>
            <a:pPr>
              <a:lnSpc>
                <a:spcPct val="150000"/>
              </a:lnSpc>
              <a:buFont typeface="Courier New" panose="02070309020205020404" pitchFamily="49" charset="0"/>
              <a:buChar char="o"/>
            </a:pPr>
            <a:r>
              <a:rPr lang="en-US" sz="2000" dirty="0">
                <a:solidFill>
                  <a:schemeClr val="tx1"/>
                </a:solidFill>
                <a:latin typeface="Times New Roman" panose="02020603050405020304" pitchFamily="18" charset="0"/>
                <a:cs typeface="Times New Roman" panose="02020603050405020304" pitchFamily="18" charset="0"/>
              </a:rPr>
              <a:t>Support Digital India</a:t>
            </a:r>
          </a:p>
          <a:p>
            <a:pPr>
              <a:lnSpc>
                <a:spcPct val="150000"/>
              </a:lnSpc>
              <a:buFont typeface="Courier New" panose="02070309020205020404" pitchFamily="49" charset="0"/>
              <a:buChar char="o"/>
            </a:pPr>
            <a:r>
              <a:rPr lang="en-US" sz="2000" dirty="0">
                <a:solidFill>
                  <a:schemeClr val="tx1"/>
                </a:solidFill>
                <a:latin typeface="Times New Roman" panose="02020603050405020304" pitchFamily="18" charset="0"/>
                <a:cs typeface="Times New Roman" panose="02020603050405020304" pitchFamily="18" charset="0"/>
              </a:rPr>
              <a:t>Real time based Monitoring waste collection</a:t>
            </a:r>
          </a:p>
          <a:p>
            <a:pPr>
              <a:lnSpc>
                <a:spcPct val="150000"/>
              </a:lnSpc>
              <a:buFont typeface="Courier New" panose="02070309020205020404" pitchFamily="49" charset="0"/>
              <a:buChar char="o"/>
            </a:pPr>
            <a:r>
              <a:rPr lang="en-US" sz="2000" dirty="0">
                <a:solidFill>
                  <a:schemeClr val="tx1"/>
                </a:solidFill>
                <a:latin typeface="Times New Roman" panose="02020603050405020304" pitchFamily="18" charset="0"/>
                <a:cs typeface="Times New Roman" panose="02020603050405020304" pitchFamily="18" charset="0"/>
              </a:rPr>
              <a:t>It makes our system transparent between Municipal Corporation ,Workers and public.</a:t>
            </a:r>
          </a:p>
          <a:p>
            <a:pPr>
              <a:lnSpc>
                <a:spcPct val="150000"/>
              </a:lnSpc>
            </a:pPr>
            <a:endParaRPr lang="en-IN" sz="2000" dirty="0">
              <a:solidFill>
                <a:schemeClr val="tx1"/>
              </a:solidFill>
              <a:latin typeface="Times New Roman" panose="02020603050405020304" pitchFamily="18" charset="0"/>
              <a:cs typeface="Times New Roman" panose="02020603050405020304" pitchFamily="18" charset="0"/>
            </a:endParaRPr>
          </a:p>
          <a:p>
            <a:endParaRPr lang="en-IN" sz="2000" dirty="0">
              <a:solidFill>
                <a:schemeClr val="tx1"/>
              </a:solidFill>
            </a:endParaRPr>
          </a:p>
        </p:txBody>
      </p:sp>
    </p:spTree>
    <p:extLst>
      <p:ext uri="{BB962C8B-B14F-4D97-AF65-F5344CB8AC3E}">
        <p14:creationId xmlns:p14="http://schemas.microsoft.com/office/powerpoint/2010/main" val="8755774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72C32-67F4-4800-B68C-06E4B17FE5FE}"/>
              </a:ext>
            </a:extLst>
          </p:cNvPr>
          <p:cNvSpPr>
            <a:spLocks noGrp="1"/>
          </p:cNvSpPr>
          <p:nvPr>
            <p:ph type="title"/>
          </p:nvPr>
        </p:nvSpPr>
        <p:spPr>
          <a:xfrm>
            <a:off x="1633491" y="0"/>
            <a:ext cx="9871121" cy="1280890"/>
          </a:xfrm>
        </p:spPr>
        <p:txBody>
          <a:bodyPr>
            <a:normAutofit/>
          </a:bodyPr>
          <a:lstStyle/>
          <a:p>
            <a:r>
              <a:rPr lang="en-US" sz="2800" b="1" dirty="0">
                <a:latin typeface="Times New Roman" panose="02020603050405020304" pitchFamily="18" charset="0"/>
                <a:cs typeface="Times New Roman" panose="02020603050405020304" pitchFamily="18" charset="0"/>
              </a:rPr>
              <a:t>EXPECTING RESULTS--</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444AECA-68A3-468F-B4E3-581296B3C43F}"/>
              </a:ext>
            </a:extLst>
          </p:cNvPr>
          <p:cNvSpPr>
            <a:spLocks noGrp="1"/>
          </p:cNvSpPr>
          <p:nvPr>
            <p:ph idx="1"/>
          </p:nvPr>
        </p:nvSpPr>
        <p:spPr>
          <a:xfrm>
            <a:off x="1633491" y="640444"/>
            <a:ext cx="10355309" cy="7203075"/>
          </a:xfrm>
        </p:spPr>
        <p:txBody>
          <a:bodyPr>
            <a:noAutofit/>
          </a:bodyPr>
          <a:lstStyle/>
          <a:p>
            <a:pPr>
              <a:lnSpc>
                <a:spcPct val="150000"/>
              </a:lnSpc>
              <a:buFont typeface="Wingdings" panose="05000000000000000000" pitchFamily="2" charset="2"/>
              <a:buChar char="v"/>
            </a:pP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garbage system needs to be cleaned when it is filled to maintain a hygienic environment. </a:t>
            </a:r>
          </a:p>
          <a:p>
            <a:pPr>
              <a:lnSpc>
                <a:spcPct val="150000"/>
              </a:lnSpc>
              <a:buFont typeface="Wingdings" panose="05000000000000000000" pitchFamily="2" charset="2"/>
              <a:buChar char="v"/>
            </a:pP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Our smart garbage collection system contains WIFI Module, Ultrasonic sensor, IR Sensor and Thing speak Cloud. </a:t>
            </a:r>
          </a:p>
          <a:p>
            <a:pPr>
              <a:lnSpc>
                <a:spcPct val="150000"/>
              </a:lnSpc>
              <a:buFont typeface="Wingdings" panose="05000000000000000000" pitchFamily="2" charset="2"/>
              <a:buChar char="v"/>
            </a:pP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system monitor the garbage level and it reaches the particular level it sends the notification. This notification system helps the municipality to monitor the garbage wastes. </a:t>
            </a:r>
          </a:p>
          <a:p>
            <a:pPr>
              <a:lnSpc>
                <a:spcPct val="150000"/>
              </a:lnSpc>
              <a:buFont typeface="Wingdings" panose="05000000000000000000" pitchFamily="2" charset="2"/>
              <a:buChar char="v"/>
            </a:pP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Our model overcomes the entire problem in smart garbage system monitoring.</a:t>
            </a:r>
          </a:p>
          <a:p>
            <a:pPr>
              <a:lnSpc>
                <a:spcPct val="150000"/>
              </a:lnSpc>
              <a:buFont typeface="Wingdings" panose="05000000000000000000" pitchFamily="2" charset="2"/>
              <a:buChar char="v"/>
            </a:pPr>
            <a:r>
              <a:rPr lang="en-US" sz="2000" dirty="0">
                <a:solidFill>
                  <a:schemeClr val="tx1"/>
                </a:solidFill>
                <a:latin typeface="Times New Roman" panose="02020603050405020304" pitchFamily="18" charset="0"/>
                <a:cs typeface="Times New Roman" panose="02020603050405020304" pitchFamily="18" charset="0"/>
              </a:rPr>
              <a:t>The developed system provides Improved database garbage collection time and quantity of garbage at each Location.</a:t>
            </a:r>
          </a:p>
          <a:p>
            <a:pPr>
              <a:lnSpc>
                <a:spcPct val="150000"/>
              </a:lnSpc>
              <a:buFont typeface="Wingdings" panose="05000000000000000000" pitchFamily="2" charset="2"/>
              <a:buChar char="v"/>
            </a:pPr>
            <a:r>
              <a:rPr lang="en-US" sz="2000" dirty="0">
                <a:solidFill>
                  <a:schemeClr val="tx1"/>
                </a:solidFill>
                <a:latin typeface="Times New Roman" panose="02020603050405020304" pitchFamily="18" charset="0"/>
                <a:cs typeface="Times New Roman" panose="02020603050405020304" pitchFamily="18" charset="0"/>
              </a:rPr>
              <a:t>By Implementing this project we will avoid overflow garbage in residential area.</a:t>
            </a:r>
          </a:p>
          <a:p>
            <a:pPr>
              <a:lnSpc>
                <a:spcPct val="150000"/>
              </a:lnSpc>
              <a:buFont typeface="Wingdings" panose="05000000000000000000" pitchFamily="2" charset="2"/>
              <a:buChar char="v"/>
            </a:pPr>
            <a:r>
              <a:rPr lang="en-US" sz="2000" dirty="0">
                <a:solidFill>
                  <a:schemeClr val="tx1"/>
                </a:solidFill>
                <a:latin typeface="Times New Roman" panose="02020603050405020304" pitchFamily="18" charset="0"/>
                <a:cs typeface="Times New Roman" panose="02020603050405020304" pitchFamily="18" charset="0"/>
              </a:rPr>
              <a:t>Development of application for city Administration ,Municipal staff…</a:t>
            </a:r>
          </a:p>
          <a:p>
            <a:pPr>
              <a:lnSpc>
                <a:spcPct val="150000"/>
              </a:lnSpc>
              <a:buFont typeface="Wingdings" panose="05000000000000000000" pitchFamily="2" charset="2"/>
              <a:buChar char="v"/>
            </a:pPr>
            <a:endParaRPr lang="en-IN"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a:buFont typeface="Wingdings" panose="05000000000000000000" pitchFamily="2" charset="2"/>
              <a:buChar char="v"/>
            </a:pPr>
            <a:endParaRPr lang="en-IN" sz="2000" dirty="0">
              <a:solidFill>
                <a:schemeClr val="tx1"/>
              </a:solidFill>
            </a:endParaRPr>
          </a:p>
        </p:txBody>
      </p:sp>
    </p:spTree>
    <p:extLst>
      <p:ext uri="{BB962C8B-B14F-4D97-AF65-F5344CB8AC3E}">
        <p14:creationId xmlns:p14="http://schemas.microsoft.com/office/powerpoint/2010/main" val="28134282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29696-8E02-4DE4-982D-637EE1224FCE}"/>
              </a:ext>
            </a:extLst>
          </p:cNvPr>
          <p:cNvSpPr>
            <a:spLocks noGrp="1"/>
          </p:cNvSpPr>
          <p:nvPr>
            <p:ph type="title"/>
          </p:nvPr>
        </p:nvSpPr>
        <p:spPr>
          <a:xfrm>
            <a:off x="1562470" y="624110"/>
            <a:ext cx="9942142" cy="1280890"/>
          </a:xfrm>
        </p:spPr>
        <p:txBody>
          <a:bodyPr>
            <a:normAutofit/>
          </a:bodyPr>
          <a:lstStyle/>
          <a:p>
            <a:pPr algn="ctr"/>
            <a:r>
              <a:rPr lang="en-US" sz="4800" b="1" dirty="0">
                <a:latin typeface="Times New Roman" panose="02020603050405020304" pitchFamily="18" charset="0"/>
                <a:cs typeface="Times New Roman" panose="02020603050405020304" pitchFamily="18" charset="0"/>
              </a:rPr>
              <a:t>THANK YOU…</a:t>
            </a:r>
            <a:endParaRPr lang="en-IN" sz="48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4DE3A4F-E4FA-42B1-BED0-414659689585}"/>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68" b="93226" l="333" r="99167">
                        <a14:foregroundMark x1="21500" y1="83387" x2="31500" y2="84516"/>
                        <a14:foregroundMark x1="31500" y1="84516" x2="44667" y2="83387"/>
                        <a14:foregroundMark x1="45000" y1="83387" x2="60667" y2="83226"/>
                        <a14:foregroundMark x1="60667" y1="83226" x2="63833" y2="83548"/>
                        <a14:foregroundMark x1="67833" y1="84032" x2="73500" y2="83065"/>
                        <a14:foregroundMark x1="73500" y1="83065" x2="83833" y2="87742"/>
                        <a14:foregroundMark x1="82000" y1="85484" x2="82000" y2="75968"/>
                        <a14:foregroundMark x1="1000" y1="95806" x2="26000" y2="45323"/>
                        <a14:foregroundMark x1="26000" y1="45323" x2="29167" y2="22419"/>
                        <a14:foregroundMark x1="29167" y1="22419" x2="19000" y2="25323"/>
                        <a14:foregroundMark x1="19000" y1="25323" x2="17500" y2="53710"/>
                        <a14:foregroundMark x1="17500" y1="53710" x2="42833" y2="25323"/>
                        <a14:foregroundMark x1="42833" y1="25323" x2="27667" y2="22097"/>
                        <a14:foregroundMark x1="27667" y1="22097" x2="44500" y2="28065"/>
                        <a14:foregroundMark x1="44500" y1="28065" x2="27667" y2="24516"/>
                        <a14:foregroundMark x1="27667" y1="24516" x2="40500" y2="17581"/>
                        <a14:foregroundMark x1="40500" y1="17581" x2="24000" y2="35000"/>
                        <a14:foregroundMark x1="24000" y1="35000" x2="17333" y2="15000"/>
                        <a14:foregroundMark x1="17333" y1="15000" x2="19667" y2="28710"/>
                        <a14:foregroundMark x1="19667" y1="28710" x2="10833" y2="23871"/>
                        <a14:foregroundMark x1="10833" y1="23871" x2="19500" y2="35323"/>
                        <a14:foregroundMark x1="19500" y1="35323" x2="8333" y2="49839"/>
                        <a14:foregroundMark x1="8333" y1="49839" x2="38667" y2="71129"/>
                        <a14:foregroundMark x1="38667" y1="71129" x2="56500" y2="59677"/>
                        <a14:foregroundMark x1="56500" y1="59677" x2="67833" y2="76774"/>
                        <a14:foregroundMark x1="67833" y1="76774" x2="76333" y2="78065"/>
                        <a14:foregroundMark x1="76333" y1="78065" x2="86500" y2="84516"/>
                        <a14:foregroundMark x1="86500" y1="84516" x2="93667" y2="67419"/>
                        <a14:foregroundMark x1="93667" y1="67419" x2="81000" y2="5645"/>
                        <a14:foregroundMark x1="81000" y1="5645" x2="64000" y2="18710"/>
                        <a14:foregroundMark x1="64000" y1="18710" x2="41333" y2="26774"/>
                        <a14:foregroundMark x1="41333" y1="26774" x2="30167" y2="11774"/>
                        <a14:foregroundMark x1="30167" y1="11774" x2="34333" y2="24516"/>
                        <a14:foregroundMark x1="34333" y1="24516" x2="21500" y2="28065"/>
                        <a14:foregroundMark x1="21500" y1="28065" x2="86667" y2="46774"/>
                        <a14:foregroundMark x1="86667" y1="46774" x2="75167" y2="53226"/>
                        <a14:foregroundMark x1="75167" y1="53226" x2="86667" y2="56613"/>
                        <a14:foregroundMark x1="86667" y1="56613" x2="83667" y2="33387"/>
                        <a14:foregroundMark x1="83667" y1="33387" x2="75000" y2="46290"/>
                        <a14:foregroundMark x1="75000" y1="46290" x2="30167" y2="45806"/>
                        <a14:foregroundMark x1="30167" y1="45806" x2="51000" y2="52258"/>
                        <a14:foregroundMark x1="51000" y1="52258" x2="32000" y2="64677"/>
                        <a14:foregroundMark x1="32000" y1="64677" x2="51667" y2="59032"/>
                        <a14:foregroundMark x1="51667" y1="59032" x2="49833" y2="60645"/>
                        <a14:foregroundMark x1="30667" y1="32742" x2="37500" y2="24355"/>
                        <a14:foregroundMark x1="37500" y1="24355" x2="59667" y2="12742"/>
                        <a14:foregroundMark x1="61667" y1="11290" x2="96833" y2="1290"/>
                        <a14:foregroundMark x1="96833" y1="1290" x2="99333" y2="1452"/>
                        <a14:foregroundMark x1="98500" y1="80323" x2="88000" y2="87581"/>
                        <a14:foregroundMark x1="88000" y1="87581" x2="83000" y2="88226"/>
                        <a14:foregroundMark x1="33833" y1="92258" x2="46000" y2="92581"/>
                        <a14:foregroundMark x1="46000" y1="92581" x2="56833" y2="92419"/>
                        <a14:foregroundMark x1="56833" y1="92419" x2="71500" y2="92419"/>
                        <a14:foregroundMark x1="71500" y1="92419" x2="82333" y2="92258"/>
                        <a14:foregroundMark x1="82333" y1="92258" x2="83167" y2="92258"/>
                        <a14:foregroundMark x1="83167" y1="92258" x2="93833" y2="89516"/>
                        <a14:foregroundMark x1="93833" y1="89516" x2="98333" y2="89677"/>
                        <a14:foregroundMark x1="98333" y1="89677" x2="88333" y2="93226"/>
                        <a14:foregroundMark x1="38500" y1="88548" x2="29333" y2="91129"/>
                        <a14:foregroundMark x1="29333" y1="91129" x2="5333" y2="89032"/>
                        <a14:foregroundMark x1="5333" y1="89032" x2="8500" y2="7742"/>
                        <a14:foregroundMark x1="4667" y1="2419" x2="333" y2="27419"/>
                        <a14:foregroundMark x1="333" y1="27419" x2="3333" y2="71774"/>
                      </a14:backgroundRemoval>
                    </a14:imgEffect>
                  </a14:imgLayer>
                </a14:imgProps>
              </a:ext>
              <a:ext uri="{28A0092B-C50C-407E-A947-70E740481C1C}">
                <a14:useLocalDpi xmlns:a14="http://schemas.microsoft.com/office/drawing/2010/main" val="0"/>
              </a:ext>
            </a:extLst>
          </a:blip>
          <a:stretch>
            <a:fillRect/>
          </a:stretch>
        </p:blipFill>
        <p:spPr>
          <a:xfrm>
            <a:off x="3407176" y="1526960"/>
            <a:ext cx="5715000" cy="481040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730068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down)">
                                      <p:cBhvr>
                                        <p:cTn id="14" dur="580">
                                          <p:stCondLst>
                                            <p:cond delay="0"/>
                                          </p:stCondLst>
                                        </p:cTn>
                                        <p:tgtEl>
                                          <p:spTgt spid="4"/>
                                        </p:tgtEl>
                                      </p:cBhvr>
                                    </p:animEffect>
                                    <p:anim calcmode="lin" valueType="num">
                                      <p:cBhvr>
                                        <p:cTn id="15"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0" dur="26">
                                          <p:stCondLst>
                                            <p:cond delay="650"/>
                                          </p:stCondLst>
                                        </p:cTn>
                                        <p:tgtEl>
                                          <p:spTgt spid="4"/>
                                        </p:tgtEl>
                                      </p:cBhvr>
                                      <p:to x="100000" y="60000"/>
                                    </p:animScale>
                                    <p:animScale>
                                      <p:cBhvr>
                                        <p:cTn id="21" dur="166" decel="50000">
                                          <p:stCondLst>
                                            <p:cond delay="676"/>
                                          </p:stCondLst>
                                        </p:cTn>
                                        <p:tgtEl>
                                          <p:spTgt spid="4"/>
                                        </p:tgtEl>
                                      </p:cBhvr>
                                      <p:to x="100000" y="100000"/>
                                    </p:animScale>
                                    <p:animScale>
                                      <p:cBhvr>
                                        <p:cTn id="22" dur="26">
                                          <p:stCondLst>
                                            <p:cond delay="1312"/>
                                          </p:stCondLst>
                                        </p:cTn>
                                        <p:tgtEl>
                                          <p:spTgt spid="4"/>
                                        </p:tgtEl>
                                      </p:cBhvr>
                                      <p:to x="100000" y="80000"/>
                                    </p:animScale>
                                    <p:animScale>
                                      <p:cBhvr>
                                        <p:cTn id="23" dur="166" decel="50000">
                                          <p:stCondLst>
                                            <p:cond delay="1338"/>
                                          </p:stCondLst>
                                        </p:cTn>
                                        <p:tgtEl>
                                          <p:spTgt spid="4"/>
                                        </p:tgtEl>
                                      </p:cBhvr>
                                      <p:to x="100000" y="100000"/>
                                    </p:animScale>
                                    <p:animScale>
                                      <p:cBhvr>
                                        <p:cTn id="24" dur="26">
                                          <p:stCondLst>
                                            <p:cond delay="1642"/>
                                          </p:stCondLst>
                                        </p:cTn>
                                        <p:tgtEl>
                                          <p:spTgt spid="4"/>
                                        </p:tgtEl>
                                      </p:cBhvr>
                                      <p:to x="100000" y="90000"/>
                                    </p:animScale>
                                    <p:animScale>
                                      <p:cBhvr>
                                        <p:cTn id="25" dur="166" decel="50000">
                                          <p:stCondLst>
                                            <p:cond delay="1668"/>
                                          </p:stCondLst>
                                        </p:cTn>
                                        <p:tgtEl>
                                          <p:spTgt spid="4"/>
                                        </p:tgtEl>
                                      </p:cBhvr>
                                      <p:to x="100000" y="100000"/>
                                    </p:animScale>
                                    <p:animScale>
                                      <p:cBhvr>
                                        <p:cTn id="26" dur="26">
                                          <p:stCondLst>
                                            <p:cond delay="1808"/>
                                          </p:stCondLst>
                                        </p:cTn>
                                        <p:tgtEl>
                                          <p:spTgt spid="4"/>
                                        </p:tgtEl>
                                      </p:cBhvr>
                                      <p:to x="100000" y="95000"/>
                                    </p:animScale>
                                    <p:animScale>
                                      <p:cBhvr>
                                        <p:cTn id="27"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FBE8C-E510-4056-B17A-EB556D815BDB}"/>
              </a:ext>
            </a:extLst>
          </p:cNvPr>
          <p:cNvSpPr>
            <a:spLocks noGrp="1"/>
          </p:cNvSpPr>
          <p:nvPr>
            <p:ph type="title"/>
          </p:nvPr>
        </p:nvSpPr>
        <p:spPr>
          <a:xfrm>
            <a:off x="1597981" y="710215"/>
            <a:ext cx="9484702" cy="1012054"/>
          </a:xfrm>
        </p:spPr>
        <p:txBody>
          <a:bodyPr>
            <a:normAutofit/>
          </a:bodyPr>
          <a:lstStyle/>
          <a:p>
            <a:r>
              <a:rPr lang="en-US" sz="2800" b="1" dirty="0">
                <a:latin typeface="Times New Roman" panose="02020603050405020304" pitchFamily="18" charset="0"/>
                <a:cs typeface="Times New Roman" panose="02020603050405020304" pitchFamily="18" charset="0"/>
              </a:rPr>
              <a:t>INTRODUCTION--</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BAFD930-534A-4D81-AEC9-46DB07123079}"/>
              </a:ext>
            </a:extLst>
          </p:cNvPr>
          <p:cNvSpPr>
            <a:spLocks noGrp="1"/>
          </p:cNvSpPr>
          <p:nvPr>
            <p:ph idx="1"/>
          </p:nvPr>
        </p:nvSpPr>
        <p:spPr>
          <a:xfrm>
            <a:off x="1109317" y="1473200"/>
            <a:ext cx="8908443" cy="4323917"/>
          </a:xfrm>
        </p:spPr>
        <p:txBody>
          <a:bodyPr anchor="ctr">
            <a:noAutofit/>
          </a:bodyPr>
          <a:lstStyle/>
          <a:p>
            <a:pPr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As the population increases the cleanliness also decreases. In the metropolitan city, more diseases have spread the problem of garbage waste. </a:t>
            </a:r>
          </a:p>
          <a:p>
            <a:pPr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The development of smart cities needs a smart garbage monitoring system. So the garbage waste management system plays a major problem in the global world. </a:t>
            </a:r>
          </a:p>
          <a:p>
            <a:pPr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The garbage monitoring system is succeeding with smart bins. We develop the smart bins and it is connected to the dashboard and it can be accessed anywhere. </a:t>
            </a:r>
          </a:p>
          <a:p>
            <a:pPr algn="just">
              <a:lnSpc>
                <a:spcPct val="150000"/>
              </a:lnSpc>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Our smart bins is implemented using IoT, cloud technology and data science. IoT is used for hardware progress on the devices and cloud is used for storing the data. </a:t>
            </a:r>
          </a:p>
          <a:p>
            <a:pPr algn="just"/>
            <a:endParaRPr lang="en-IN" sz="2000" dirty="0">
              <a:solidFill>
                <a:schemeClr val="tx1"/>
              </a:solidFill>
            </a:endParaRPr>
          </a:p>
        </p:txBody>
      </p:sp>
      <p:pic>
        <p:nvPicPr>
          <p:cNvPr id="7" name="Picture 6">
            <a:extLst>
              <a:ext uri="{FF2B5EF4-FFF2-40B4-BE49-F238E27FC236}">
                <a16:creationId xmlns:a16="http://schemas.microsoft.com/office/drawing/2014/main" id="{57D3665D-EDA4-49FC-AA41-0C5E27DB810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429" b="95238" l="1956" r="96822">
                        <a14:foregroundMark x1="10024" y1="42143" x2="13203" y2="37381"/>
                        <a14:foregroundMark x1="10024" y1="40000" x2="10024" y2="32619"/>
                        <a14:foregroundMark x1="7579" y1="41667" x2="4156" y2="41667"/>
                        <a14:foregroundMark x1="2689" y1="28810" x2="1956" y2="29286"/>
                        <a14:foregroundMark x1="44988" y1="12857" x2="33496" y2="13095"/>
                        <a14:foregroundMark x1="33496" y1="13095" x2="32763" y2="12143"/>
                        <a14:foregroundMark x1="61369" y1="14762" x2="61369" y2="6667"/>
                        <a14:foregroundMark x1="70660" y1="8333" x2="76284" y2="6429"/>
                        <a14:foregroundMark x1="89487" y1="30000" x2="93154" y2="41667"/>
                        <a14:foregroundMark x1="93154" y1="41667" x2="93154" y2="41667"/>
                        <a14:foregroundMark x1="97066" y1="45476" x2="97066" y2="46905"/>
                        <a14:foregroundMark x1="66748" y1="91190" x2="65526" y2="91190"/>
                        <a14:foregroundMark x1="59413" y1="95476" x2="48655" y2="94048"/>
                        <a14:foregroundMark x1="57946" y1="42619" x2="58191" y2="28333"/>
                        <a14:foregroundMark x1="62836" y1="3333" x2="59902" y2="1429"/>
                        <a14:foregroundMark x1="40831" y1="42857" x2="36919" y2="32857"/>
                      </a14:backgroundRemoval>
                    </a14:imgEffect>
                    <a14:imgEffect>
                      <a14:sharpenSoften amount="25000"/>
                    </a14:imgEffect>
                  </a14:imgLayer>
                </a14:imgProps>
              </a:ext>
              <a:ext uri="{28A0092B-C50C-407E-A947-70E740481C1C}">
                <a14:useLocalDpi xmlns:a14="http://schemas.microsoft.com/office/drawing/2010/main" val="0"/>
              </a:ext>
            </a:extLst>
          </a:blip>
          <a:stretch>
            <a:fillRect/>
          </a:stretch>
        </p:blipFill>
        <p:spPr>
          <a:xfrm>
            <a:off x="9589781" y="55828"/>
            <a:ext cx="2602219" cy="207176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28057806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03088-6F0E-4DDB-B7EC-4C86EAAB5D01}"/>
              </a:ext>
            </a:extLst>
          </p:cNvPr>
          <p:cNvSpPr>
            <a:spLocks noGrp="1"/>
          </p:cNvSpPr>
          <p:nvPr>
            <p:ph type="title"/>
          </p:nvPr>
        </p:nvSpPr>
        <p:spPr>
          <a:xfrm>
            <a:off x="1606857" y="629920"/>
            <a:ext cx="9897754" cy="1280160"/>
          </a:xfrm>
        </p:spPr>
        <p:txBody>
          <a:bodyPr>
            <a:normAutofit/>
          </a:bodyPr>
          <a:lstStyle/>
          <a:p>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LITERATURE REVIEW--</a:t>
            </a:r>
            <a:endParaRPr lang="en-IN"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F98D2C4-A6A9-4E8B-85D4-295BFACF69F8}"/>
              </a:ext>
            </a:extLst>
          </p:cNvPr>
          <p:cNvSpPr>
            <a:spLocks noGrp="1"/>
          </p:cNvSpPr>
          <p:nvPr>
            <p:ph idx="1"/>
          </p:nvPr>
        </p:nvSpPr>
        <p:spPr>
          <a:xfrm>
            <a:off x="1381761" y="1270000"/>
            <a:ext cx="9897755" cy="4876800"/>
          </a:xfrm>
        </p:spPr>
        <p:txBody>
          <a:bodyPr>
            <a:noAutofit/>
          </a:bodyPr>
          <a:lstStyle/>
          <a:p>
            <a:pPr lvl="0">
              <a:lnSpc>
                <a:spcPct val="150000"/>
              </a:lnSpc>
            </a:pPr>
            <a:r>
              <a:rPr lang="en-US" sz="2000" b="1" dirty="0">
                <a:solidFill>
                  <a:schemeClr val="tx1"/>
                </a:solidFill>
                <a:latin typeface="Times New Roman" panose="02020603050405020304" pitchFamily="18" charset="0"/>
                <a:cs typeface="Times New Roman" panose="02020603050405020304" pitchFamily="18" charset="0"/>
              </a:rPr>
              <a:t>Prof. </a:t>
            </a:r>
            <a:r>
              <a:rPr lang="en-US" sz="2000" b="1" dirty="0" err="1">
                <a:solidFill>
                  <a:schemeClr val="tx1"/>
                </a:solidFill>
                <a:latin typeface="Times New Roman" panose="02020603050405020304" pitchFamily="18" charset="0"/>
                <a:cs typeface="Times New Roman" panose="02020603050405020304" pitchFamily="18" charset="0"/>
              </a:rPr>
              <a:t>R.M.Sahu</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Akshay</a:t>
            </a:r>
            <a:r>
              <a:rPr lang="en-US" sz="2000" b="1" dirty="0">
                <a:solidFill>
                  <a:schemeClr val="tx1"/>
                </a:solidFill>
                <a:latin typeface="Times New Roman" panose="02020603050405020304" pitchFamily="18" charset="0"/>
                <a:cs typeface="Times New Roman" panose="02020603050405020304" pitchFamily="18" charset="0"/>
              </a:rPr>
              <a:t> </a:t>
            </a:r>
            <a:r>
              <a:rPr lang="en-US" sz="2000" b="1" dirty="0" err="1">
                <a:solidFill>
                  <a:schemeClr val="tx1"/>
                </a:solidFill>
                <a:latin typeface="Times New Roman" panose="02020603050405020304" pitchFamily="18" charset="0"/>
                <a:cs typeface="Times New Roman" panose="02020603050405020304" pitchFamily="18" charset="0"/>
              </a:rPr>
              <a:t>Godase</a:t>
            </a:r>
            <a:r>
              <a:rPr lang="en-US" sz="2000" b="1" dirty="0">
                <a:solidFill>
                  <a:schemeClr val="tx1"/>
                </a:solidFill>
                <a:latin typeface="Times New Roman" panose="02020603050405020304" pitchFamily="18" charset="0"/>
                <a:cs typeface="Times New Roman" panose="02020603050405020304" pitchFamily="18" charset="0"/>
              </a:rPr>
              <a:t>, Pramod Shinde, Reshma Shinde</a:t>
            </a:r>
            <a:r>
              <a:rPr lang="en-US" sz="2000" dirty="0">
                <a:solidFill>
                  <a:schemeClr val="tx1"/>
                </a:solidFill>
                <a:latin typeface="Times New Roman" panose="02020603050405020304" pitchFamily="18" charset="0"/>
                <a:cs typeface="Times New Roman" panose="02020603050405020304" pitchFamily="18" charset="0"/>
              </a:rPr>
              <a:t>,” Garbage and Street Light Monitoring System Using Internet of Things” INTERNATIONAL JOURNAL OF INNOVATIVE RESEARCH IN ELECTRICAL, ELECTRONICS, INSTRUMENTATION AND CONTROL ENGINEERING, ISSN (Online) 2321 – 2004, Vol. 4, Issue 4, April 2016.</a:t>
            </a:r>
          </a:p>
          <a:p>
            <a:pPr lvl="0">
              <a:lnSpc>
                <a:spcPct val="150000"/>
              </a:lnSpc>
            </a:pPr>
            <a:r>
              <a:rPr lang="en-US" sz="2000" b="1" dirty="0">
                <a:solidFill>
                  <a:schemeClr val="tx1"/>
                </a:solidFill>
                <a:latin typeface="Times New Roman" panose="02020603050405020304" pitchFamily="18" charset="0"/>
                <a:cs typeface="Times New Roman" panose="02020603050405020304" pitchFamily="18" charset="0"/>
              </a:rPr>
              <a:t>Kanchan Mahajan, </a:t>
            </a:r>
            <a:r>
              <a:rPr lang="en-US" sz="2000" b="1" dirty="0" err="1">
                <a:solidFill>
                  <a:schemeClr val="tx1"/>
                </a:solidFill>
                <a:latin typeface="Times New Roman" panose="02020603050405020304" pitchFamily="18" charset="0"/>
                <a:cs typeface="Times New Roman" panose="02020603050405020304" pitchFamily="18" charset="0"/>
              </a:rPr>
              <a:t>Prof.J.S.Chitode</a:t>
            </a:r>
            <a:r>
              <a:rPr lang="en-US" sz="2000" b="1" dirty="0">
                <a:solidFill>
                  <a:schemeClr val="tx1"/>
                </a:solidFill>
                <a:latin typeface="Times New Roman" panose="02020603050405020304" pitchFamily="18" charset="0"/>
                <a:cs typeface="Times New Roman" panose="02020603050405020304" pitchFamily="18" charset="0"/>
              </a:rPr>
              <a:t>,</a:t>
            </a:r>
            <a:r>
              <a:rPr lang="en-US" sz="2000" dirty="0">
                <a:solidFill>
                  <a:schemeClr val="tx1"/>
                </a:solidFill>
                <a:latin typeface="Times New Roman" panose="02020603050405020304" pitchFamily="18" charset="0"/>
                <a:cs typeface="Times New Roman" panose="02020603050405020304" pitchFamily="18" charset="0"/>
              </a:rPr>
              <a:t> “Waste Bin Monitoring System Using Integrated Technologies”, International Journal of Innovative Research in Science, Engineering and Technology (An ISO 3297: 2007 Certified Organization) Vol. 3, Issue 7, July 2015.</a:t>
            </a:r>
          </a:p>
          <a:p>
            <a:pPr lvl="0">
              <a:lnSpc>
                <a:spcPct val="150000"/>
              </a:lnSpc>
            </a:pPr>
            <a:r>
              <a:rPr lang="en-US" sz="2000" b="1" dirty="0">
                <a:solidFill>
                  <a:schemeClr val="tx1"/>
                </a:solidFill>
                <a:latin typeface="Times New Roman" panose="02020603050405020304" pitchFamily="18" charset="0"/>
                <a:cs typeface="Times New Roman" panose="02020603050405020304" pitchFamily="18" charset="0"/>
              </a:rPr>
              <a:t>Md. Shafiqul Islam, M.A. Hannan, Maher </a:t>
            </a:r>
            <a:r>
              <a:rPr lang="en-US" sz="2000" b="1" dirty="0" err="1">
                <a:solidFill>
                  <a:schemeClr val="tx1"/>
                </a:solidFill>
                <a:latin typeface="Times New Roman" panose="02020603050405020304" pitchFamily="18" charset="0"/>
                <a:cs typeface="Times New Roman" panose="02020603050405020304" pitchFamily="18" charset="0"/>
              </a:rPr>
              <a:t>Arebey</a:t>
            </a:r>
            <a:r>
              <a:rPr lang="en-US" sz="2000" b="1" dirty="0">
                <a:solidFill>
                  <a:schemeClr val="tx1"/>
                </a:solidFill>
                <a:latin typeface="Times New Roman" panose="02020603050405020304" pitchFamily="18" charset="0"/>
                <a:cs typeface="Times New Roman" panose="02020603050405020304" pitchFamily="18" charset="0"/>
              </a:rPr>
              <a:t> , Hasan </a:t>
            </a:r>
            <a:r>
              <a:rPr lang="en-US" sz="2000" b="1" dirty="0" err="1">
                <a:solidFill>
                  <a:schemeClr val="tx1"/>
                </a:solidFill>
                <a:latin typeface="Times New Roman" panose="02020603050405020304" pitchFamily="18" charset="0"/>
                <a:cs typeface="Times New Roman" panose="02020603050405020304" pitchFamily="18" charset="0"/>
              </a:rPr>
              <a:t>Basri</a:t>
            </a:r>
            <a:r>
              <a:rPr lang="en-US" sz="2000" b="1" dirty="0">
                <a:solidFill>
                  <a:schemeClr val="tx1"/>
                </a:solidFill>
                <a:latin typeface="Times New Roman" panose="02020603050405020304" pitchFamily="18" charset="0"/>
                <a:cs typeface="Times New Roman" panose="02020603050405020304" pitchFamily="18" charset="0"/>
              </a:rPr>
              <a:t> ,</a:t>
            </a:r>
            <a:r>
              <a:rPr lang="en-US" sz="2000" dirty="0">
                <a:solidFill>
                  <a:schemeClr val="tx1"/>
                </a:solidFill>
                <a:latin typeface="Times New Roman" panose="02020603050405020304" pitchFamily="18" charset="0"/>
                <a:cs typeface="Times New Roman" panose="02020603050405020304" pitchFamily="18" charset="0"/>
              </a:rPr>
              <a:t>“An Overview For Solid Waste Bin Monitoring System”, Journal of Applied Sciences Research, ISSN 181-544X, vol.5,lssue4, February 2012</a:t>
            </a:r>
            <a:endParaRPr lang="en-IN" sz="2000" dirty="0">
              <a:solidFill>
                <a:schemeClr val="tx1"/>
              </a:solidFill>
              <a:latin typeface="Times New Roman" panose="02020603050405020304" pitchFamily="18" charset="0"/>
              <a:cs typeface="Times New Roman" panose="02020603050405020304" pitchFamily="18" charset="0"/>
            </a:endParaRPr>
          </a:p>
          <a:p>
            <a:pPr marL="0" indent="0">
              <a:buNone/>
            </a:pPr>
            <a:endParaRPr lang="en-IN" sz="2000" dirty="0">
              <a:solidFill>
                <a:schemeClr val="tx1"/>
              </a:solidFill>
            </a:endParaRPr>
          </a:p>
        </p:txBody>
      </p:sp>
    </p:spTree>
    <p:extLst>
      <p:ext uri="{BB962C8B-B14F-4D97-AF65-F5344CB8AC3E}">
        <p14:creationId xmlns:p14="http://schemas.microsoft.com/office/powerpoint/2010/main" val="2561707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4FD3E-796B-1DB3-D049-EF74C79A5301}"/>
              </a:ext>
            </a:extLst>
          </p:cNvPr>
          <p:cNvSpPr>
            <a:spLocks noGrp="1"/>
          </p:cNvSpPr>
          <p:nvPr>
            <p:ph type="title"/>
          </p:nvPr>
        </p:nvSpPr>
        <p:spPr>
          <a:xfrm>
            <a:off x="2592925" y="624110"/>
            <a:ext cx="8471315" cy="523970"/>
          </a:xfrm>
        </p:spPr>
        <p:txBody>
          <a:bodyPr>
            <a:normAutofit fontScale="90000"/>
          </a:bodyPr>
          <a:lstStyle/>
          <a:p>
            <a:r>
              <a:rPr lang="en-US" dirty="0"/>
              <a:t>   </a:t>
            </a:r>
            <a:endParaRPr lang="en-IN" dirty="0"/>
          </a:p>
        </p:txBody>
      </p:sp>
      <p:sp>
        <p:nvSpPr>
          <p:cNvPr id="3" name="Content Placeholder 2">
            <a:extLst>
              <a:ext uri="{FF2B5EF4-FFF2-40B4-BE49-F238E27FC236}">
                <a16:creationId xmlns:a16="http://schemas.microsoft.com/office/drawing/2014/main" id="{19AFCD4C-E377-82A7-87DB-0C67E3B8A2B7}"/>
              </a:ext>
            </a:extLst>
          </p:cNvPr>
          <p:cNvSpPr>
            <a:spLocks noGrp="1"/>
          </p:cNvSpPr>
          <p:nvPr>
            <p:ph idx="1"/>
          </p:nvPr>
        </p:nvSpPr>
        <p:spPr>
          <a:xfrm>
            <a:off x="1503680" y="822960"/>
            <a:ext cx="9458960" cy="5088262"/>
          </a:xfrm>
        </p:spPr>
        <p:txBody>
          <a:bodyPr>
            <a:normAutofit/>
          </a:bodyPr>
          <a:lstStyle/>
          <a:p>
            <a:pPr lvl="0" algn="just"/>
            <a:endParaRPr lang="en-US" sz="2000" dirty="0">
              <a:solidFill>
                <a:schemeClr val="tx1"/>
              </a:solidFill>
              <a:latin typeface="Times New Roman" panose="02020603050405020304" pitchFamily="18" charset="0"/>
              <a:cs typeface="Times New Roman" panose="02020603050405020304" pitchFamily="18" charset="0"/>
            </a:endParaRPr>
          </a:p>
          <a:p>
            <a:pPr lvl="0" algn="just">
              <a:lnSpc>
                <a:spcPct val="150000"/>
              </a:lnSpc>
            </a:pPr>
            <a:r>
              <a:rPr lang="en-US" sz="2000" b="1" dirty="0" err="1">
                <a:solidFill>
                  <a:schemeClr val="tx1"/>
                </a:solidFill>
                <a:latin typeface="Times New Roman" panose="02020603050405020304" pitchFamily="18" charset="0"/>
                <a:cs typeface="Times New Roman" panose="02020603050405020304" pitchFamily="18" charset="0"/>
              </a:rPr>
              <a:t>Thangavel</a:t>
            </a:r>
            <a:r>
              <a:rPr lang="en-US" sz="2000" b="1" dirty="0">
                <a:solidFill>
                  <a:schemeClr val="tx1"/>
                </a:solidFill>
                <a:latin typeface="Times New Roman" panose="02020603050405020304" pitchFamily="18" charset="0"/>
                <a:cs typeface="Times New Roman" panose="02020603050405020304" pitchFamily="18" charset="0"/>
              </a:rPr>
              <a:t> Bhuvaneswari ,”</a:t>
            </a:r>
            <a:r>
              <a:rPr lang="en-US" sz="2000" dirty="0">
                <a:solidFill>
                  <a:schemeClr val="tx1"/>
                </a:solidFill>
                <a:latin typeface="Times New Roman" panose="02020603050405020304" pitchFamily="18" charset="0"/>
                <a:cs typeface="Times New Roman" panose="02020603050405020304" pitchFamily="18" charset="0"/>
              </a:rPr>
              <a:t> Internet of things (IoT) based Smart Garbage monitoring system”, Indonesian Journal of Electrical Engineering and Computer Science Vol. 20, No.2, November2020.</a:t>
            </a:r>
          </a:p>
          <a:p>
            <a:pPr marL="0" lvl="0" indent="0" algn="just">
              <a:buNone/>
            </a:pPr>
            <a:endParaRPr lang="en-IN"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8763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3755A-D469-4ADA-970F-F54883065964}"/>
              </a:ext>
            </a:extLst>
          </p:cNvPr>
          <p:cNvSpPr>
            <a:spLocks noGrp="1"/>
          </p:cNvSpPr>
          <p:nvPr>
            <p:ph type="title"/>
          </p:nvPr>
        </p:nvSpPr>
        <p:spPr>
          <a:xfrm>
            <a:off x="1507356" y="624110"/>
            <a:ext cx="9897755" cy="1280890"/>
          </a:xfrm>
        </p:spPr>
        <p:txBody>
          <a:bodyPr>
            <a:normAutofit/>
          </a:bodyPr>
          <a:lstStyle/>
          <a:p>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DATA COLLECTION--</a:t>
            </a:r>
            <a:endParaRPr lang="en-IN"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C9AD11F-79AA-42E8-8F94-D1DB2FC96A98}"/>
              </a:ext>
            </a:extLst>
          </p:cNvPr>
          <p:cNvSpPr>
            <a:spLocks noGrp="1"/>
          </p:cNvSpPr>
          <p:nvPr>
            <p:ph idx="1"/>
          </p:nvPr>
        </p:nvSpPr>
        <p:spPr>
          <a:xfrm>
            <a:off x="1066801" y="1290320"/>
            <a:ext cx="8818879" cy="4943571"/>
          </a:xfrm>
        </p:spPr>
        <p:txBody>
          <a:bodyPr>
            <a:normAutofit/>
          </a:bodyPr>
          <a:lstStyle/>
          <a:p>
            <a:pPr>
              <a:lnSpc>
                <a:spcPct val="150000"/>
              </a:lnSpc>
              <a:buFont typeface="Wingdings" panose="05000000000000000000" pitchFamily="2" charset="2"/>
              <a:buChar char="v"/>
            </a:pPr>
            <a:r>
              <a:rPr lang="en-US" sz="2000" dirty="0">
                <a:solidFill>
                  <a:schemeClr val="tx1"/>
                </a:solidFill>
                <a:latin typeface="Times New Roman" panose="02020603050405020304" pitchFamily="18" charset="0"/>
                <a:cs typeface="Times New Roman" panose="02020603050405020304" pitchFamily="18" charset="0"/>
              </a:rPr>
              <a:t>9 Out of 10 People are Breathing polluted air caused by Garbage waste..</a:t>
            </a:r>
          </a:p>
          <a:p>
            <a:pPr>
              <a:lnSpc>
                <a:spcPct val="150000"/>
              </a:lnSpc>
              <a:buFont typeface="Wingdings" panose="05000000000000000000" pitchFamily="2" charset="2"/>
              <a:buChar char="v"/>
            </a:pPr>
            <a:r>
              <a:rPr lang="en-US" sz="2000" b="0" i="0" dirty="0">
                <a:solidFill>
                  <a:schemeClr val="tx1"/>
                </a:solidFill>
                <a:effectLst/>
                <a:latin typeface="Times New Roman" panose="02020603050405020304" pitchFamily="18" charset="0"/>
                <a:cs typeface="Times New Roman" panose="02020603050405020304" pitchFamily="18" charset="0"/>
              </a:rPr>
              <a:t>7 million people every year caused by ambient (outdoor) and household air pollution.</a:t>
            </a:r>
          </a:p>
          <a:p>
            <a:pPr>
              <a:lnSpc>
                <a:spcPct val="150000"/>
              </a:lnSpc>
              <a:buFont typeface="Wingdings" panose="05000000000000000000" pitchFamily="2" charset="2"/>
              <a:buChar char="v"/>
            </a:pPr>
            <a:r>
              <a:rPr lang="en-US" sz="2000" b="0" i="0" dirty="0">
                <a:solidFill>
                  <a:schemeClr val="tx1"/>
                </a:solidFill>
                <a:effectLst/>
                <a:latin typeface="Times New Roman" panose="02020603050405020304" pitchFamily="18" charset="0"/>
                <a:cs typeface="Times New Roman" panose="02020603050405020304" pitchFamily="18" charset="0"/>
              </a:rPr>
              <a:t>WHO estimates that around 7 million people die every year from exposure to fine particles in polluted air that penetrate deep into the lungs and cardiovascular system.</a:t>
            </a:r>
          </a:p>
          <a:p>
            <a:pPr>
              <a:lnSpc>
                <a:spcPct val="150000"/>
              </a:lnSpc>
              <a:buFont typeface="Wingdings" panose="05000000000000000000" pitchFamily="2" charset="2"/>
              <a:buChar char="v"/>
            </a:pPr>
            <a:r>
              <a:rPr lang="en-IN" sz="2000" dirty="0">
                <a:solidFill>
                  <a:schemeClr val="tx1"/>
                </a:solidFill>
                <a:latin typeface="Times New Roman" panose="02020603050405020304" pitchFamily="18" charset="0"/>
                <a:cs typeface="Times New Roman" panose="02020603050405020304" pitchFamily="18" charset="0"/>
              </a:rPr>
              <a:t>Causing Diseases Like, </a:t>
            </a:r>
            <a:r>
              <a:rPr lang="en-IN" sz="2000" b="1" i="0" dirty="0">
                <a:solidFill>
                  <a:schemeClr val="tx1"/>
                </a:solidFill>
                <a:effectLst/>
                <a:latin typeface="Times New Roman" panose="02020603050405020304" pitchFamily="18" charset="0"/>
                <a:cs typeface="Times New Roman" panose="02020603050405020304" pitchFamily="18" charset="0"/>
              </a:rPr>
              <a:t>Trimethylaminuria</a:t>
            </a:r>
            <a:r>
              <a:rPr lang="en-IN" sz="2000" b="0" i="0" dirty="0">
                <a:solidFill>
                  <a:schemeClr val="tx1"/>
                </a:solidFill>
                <a:effectLst/>
                <a:latin typeface="Times New Roman" panose="02020603050405020304" pitchFamily="18" charset="0"/>
                <a:cs typeface="Times New Roman" panose="02020603050405020304" pitchFamily="18" charset="0"/>
              </a:rPr>
              <a:t>.</a:t>
            </a:r>
          </a:p>
          <a:p>
            <a:pPr>
              <a:lnSpc>
                <a:spcPct val="150000"/>
              </a:lnSpc>
              <a:buFont typeface="Wingdings" panose="05000000000000000000" pitchFamily="2" charset="2"/>
              <a:buChar char="v"/>
            </a:pPr>
            <a:r>
              <a:rPr lang="en-IN" sz="2000" dirty="0">
                <a:solidFill>
                  <a:schemeClr val="tx1"/>
                </a:solidFill>
                <a:latin typeface="Times New Roman" panose="02020603050405020304" pitchFamily="18" charset="0"/>
                <a:cs typeface="Times New Roman" panose="02020603050405020304" pitchFamily="18" charset="0"/>
              </a:rPr>
              <a:t>Caused by unpleasant smell,That can effect Breath.</a:t>
            </a:r>
            <a:endParaRPr lang="en-IN" sz="2000" b="0" i="0" dirty="0">
              <a:solidFill>
                <a:schemeClr val="tx1"/>
              </a:solidFill>
              <a:effectLst/>
              <a:latin typeface="Times New Roman" panose="02020603050405020304" pitchFamily="18" charset="0"/>
              <a:cs typeface="Times New Roman" panose="02020603050405020304" pitchFamily="18" charset="0"/>
            </a:endParaRPr>
          </a:p>
          <a:p>
            <a:pPr>
              <a:lnSpc>
                <a:spcPct val="150000"/>
              </a:lnSpc>
              <a:buFont typeface="Wingdings" panose="05000000000000000000" pitchFamily="2" charset="2"/>
              <a:buChar char="v"/>
            </a:pPr>
            <a:endParaRPr lang="en-IN" sz="2000"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71764E8-DEA9-43F0-A89B-44318E1C8B0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6709" b="94200" l="3202" r="94210">
                        <a14:foregroundMark x1="31608" y1="18798" x2="57221" y2="18798"/>
                        <a14:foregroundMark x1="52657" y1="16143" x2="58174" y2="8665"/>
                        <a14:foregroundMark x1="58174" y1="8665" x2="75954" y2="21104"/>
                        <a14:foregroundMark x1="76226" y1="20615" x2="68869" y2="8106"/>
                        <a14:foregroundMark x1="68869" y1="8106" x2="68869" y2="8106"/>
                        <a14:foregroundMark x1="80995" y1="15374" x2="75681" y2="6778"/>
                        <a14:foregroundMark x1="53678" y1="17470" x2="42779" y2="23480"/>
                        <a14:foregroundMark x1="51362" y1="23480" x2="61240" y2="25017"/>
                        <a14:foregroundMark x1="50613" y1="16702" x2="48093" y2="8875"/>
                        <a14:foregroundMark x1="48093" y1="8875" x2="31267" y2="11041"/>
                        <a14:foregroundMark x1="31267" y1="11041" x2="27520" y2="20615"/>
                        <a14:foregroundMark x1="27520" y1="20615" x2="30858" y2="26834"/>
                        <a14:foregroundMark x1="26294" y1="14116" x2="32834" y2="9434"/>
                        <a14:foregroundMark x1="67302" y1="61915" x2="61785" y2="76520"/>
                        <a14:foregroundMark x1="35150" y1="70021" x2="54905" y2="75961"/>
                        <a14:foregroundMark x1="44550" y1="65549" x2="59196" y2="77778"/>
                        <a14:foregroundMark x1="59196" y1="77778" x2="59196" y2="77778"/>
                        <a14:foregroundMark x1="90872" y1="78057" x2="94210" y2="73375"/>
                        <a14:foregroundMark x1="57970" y1="94200" x2="55450" y2="93641"/>
                        <a14:foregroundMark x1="35150" y1="83019" x2="12057" y2="65059"/>
                        <a14:foregroundMark x1="30586" y1="89238" x2="20708" y2="79315"/>
                        <a14:foregroundMark x1="20708" y1="79315" x2="17916" y2="73864"/>
                        <a14:foregroundMark x1="11853" y1="80363" x2="8787" y2="75472"/>
                        <a14:foregroundMark x1="8515" y1="75192" x2="3202" y2="72048"/>
                        <a14:foregroundMark x1="50886" y1="70021" x2="71117" y2="59329"/>
                        <a14:foregroundMark x1="43733" y1="70510" x2="62738" y2="59609"/>
                        <a14:foregroundMark x1="62738" y1="59609" x2="62738" y2="59609"/>
                        <a14:foregroundMark x1="37398" y1="72048" x2="26022" y2="66597"/>
                        <a14:foregroundMark x1="40736" y1="70231" x2="33651" y2="57792"/>
                        <a14:foregroundMark x1="40940" y1="27324" x2="36921" y2="14116"/>
                        <a14:foregroundMark x1="30313" y1="24249" x2="24728" y2="16981"/>
                        <a14:foregroundMark x1="35899" y1="26834" x2="33379" y2="22642"/>
                        <a14:foregroundMark x1="34605" y1="79874" x2="43733" y2="85325"/>
                        <a14:foregroundMark x1="10286" y1="71279" x2="17166" y2="81202"/>
                        <a14:foregroundMark x1="11308" y1="73375" x2="12057" y2="80922"/>
                        <a14:foregroundMark x1="5518" y1="76520" x2="4700" y2="76520"/>
                      </a14:backgroundRemoval>
                    </a14:imgEffect>
                  </a14:imgLayer>
                </a14:imgProps>
              </a:ext>
              <a:ext uri="{28A0092B-C50C-407E-A947-70E740481C1C}">
                <a14:useLocalDpi xmlns:a14="http://schemas.microsoft.com/office/drawing/2010/main" val="0"/>
              </a:ext>
            </a:extLst>
          </a:blip>
          <a:stretch>
            <a:fillRect/>
          </a:stretch>
        </p:blipFill>
        <p:spPr>
          <a:xfrm>
            <a:off x="9755873" y="55515"/>
            <a:ext cx="2151450" cy="209722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34651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AB166-6BFB-AC09-2D10-3600194C0905}"/>
              </a:ext>
            </a:extLst>
          </p:cNvPr>
          <p:cNvSpPr>
            <a:spLocks noGrp="1"/>
          </p:cNvSpPr>
          <p:nvPr>
            <p:ph type="title"/>
          </p:nvPr>
        </p:nvSpPr>
        <p:spPr>
          <a:xfrm>
            <a:off x="1666240" y="182880"/>
            <a:ext cx="5069840" cy="1198880"/>
          </a:xfrm>
        </p:spPr>
        <p:txBody>
          <a:bodyPr>
            <a:normAutofit/>
          </a:bodyPr>
          <a:lstStyle/>
          <a:p>
            <a:br>
              <a:rPr lang="en-IN" sz="2800" b="1" dirty="0">
                <a:latin typeface="Times New Roman" panose="02020603050405020304" pitchFamily="18" charset="0"/>
                <a:cs typeface="Times New Roman" panose="02020603050405020304" pitchFamily="18" charset="0"/>
              </a:rPr>
            </a:br>
            <a:r>
              <a:rPr lang="en-US" sz="2800" b="1" dirty="0">
                <a:latin typeface="Times New Roman" panose="02020603050405020304" pitchFamily="18" charset="0"/>
                <a:cs typeface="Times New Roman" panose="02020603050405020304" pitchFamily="18" charset="0"/>
              </a:rPr>
              <a:t>OBJECTIVES</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6866BF4-03AD-0276-D699-D3B8E0D9CF67}"/>
              </a:ext>
            </a:extLst>
          </p:cNvPr>
          <p:cNvSpPr>
            <a:spLocks noGrp="1"/>
          </p:cNvSpPr>
          <p:nvPr>
            <p:ph idx="1"/>
          </p:nvPr>
        </p:nvSpPr>
        <p:spPr>
          <a:xfrm>
            <a:off x="1666240" y="1198880"/>
            <a:ext cx="8229600" cy="3190241"/>
          </a:xfrm>
        </p:spPr>
        <p:txBody>
          <a:bodyPr>
            <a:normAutofit/>
          </a:bodyPr>
          <a:lstStyle/>
          <a:p>
            <a:pPr algn="just">
              <a:lnSpc>
                <a:spcPct val="150000"/>
              </a:lnSpc>
              <a:buFont typeface="Wingdings" panose="05000000000000000000" pitchFamily="2" charset="2"/>
              <a:buChar char="ü"/>
            </a:pPr>
            <a:r>
              <a:rPr lang="en-US" sz="2000" dirty="0">
                <a:solidFill>
                  <a:schemeClr val="tx1"/>
                </a:solidFill>
                <a:latin typeface="Times New Roman" panose="02020603050405020304" pitchFamily="18" charset="0"/>
                <a:cs typeface="Times New Roman" panose="02020603050405020304" pitchFamily="18" charset="0"/>
              </a:rPr>
              <a:t>This project introduces the design and implementation of garbage monitoring by measuring the garbage level in real time and to alert the municipality whenever the bin is full.</a:t>
            </a:r>
          </a:p>
          <a:p>
            <a:pPr algn="just">
              <a:lnSpc>
                <a:spcPct val="150000"/>
              </a:lnSpc>
              <a:buFont typeface="Wingdings" panose="05000000000000000000" pitchFamily="2" charset="2"/>
              <a:buChar char="ü"/>
            </a:pPr>
            <a:r>
              <a:rPr lang="en-US" sz="2000" dirty="0">
                <a:solidFill>
                  <a:schemeClr val="tx1"/>
                </a:solidFill>
                <a:latin typeface="Times New Roman" panose="02020603050405020304" pitchFamily="18" charset="0"/>
                <a:cs typeface="Times New Roman" panose="02020603050405020304" pitchFamily="18" charset="0"/>
              </a:rPr>
              <a:t>To separate or more precisely segregate the waste into two types wet and dry waste, based on the moisture content present in the waste</a:t>
            </a:r>
            <a:endParaRPr lang="en-IN" sz="2000"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C170D45-0250-837A-86EE-67BA4BEC62C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3750" b="90000" l="2625" r="91339">
                        <a14:foregroundMark x1="10236" y1="53000" x2="7087" y2="44500"/>
                        <a14:foregroundMark x1="10236" y1="47750" x2="19948" y2="55500"/>
                        <a14:foregroundMark x1="33333" y1="50750" x2="47507" y2="38750"/>
                        <a14:foregroundMark x1="52231" y1="30000" x2="51444" y2="64250"/>
                        <a14:foregroundMark x1="59843" y1="44500" x2="47507" y2="39000"/>
                        <a14:foregroundMark x1="47507" y1="39000" x2="58530" y2="28750"/>
                        <a14:foregroundMark x1="32546" y1="9750" x2="49869" y2="9000"/>
                        <a14:foregroundMark x1="49869" y1="9000" x2="69029" y2="11500"/>
                        <a14:foregroundMark x1="69029" y1="11500" x2="80052" y2="10750"/>
                        <a14:foregroundMark x1="56430" y1="6750" x2="65879" y2="4500"/>
                        <a14:foregroundMark x1="46982" y1="6250" x2="44094" y2="3750"/>
                        <a14:foregroundMark x1="40157" y1="28250" x2="37795" y2="40500"/>
                        <a14:foregroundMark x1="37795" y1="40500" x2="37795" y2="40500"/>
                        <a14:foregroundMark x1="32021" y1="34000" x2="37533" y2="58000"/>
                        <a14:foregroundMark x1="45932" y1="63000" x2="51181" y2="71000"/>
                        <a14:foregroundMark x1="87664" y1="50500" x2="91601" y2="50750"/>
                        <a14:foregroundMark x1="4462" y1="48250" x2="2625" y2="48500"/>
                        <a14:foregroundMark x1="70341" y1="3750" x2="67192" y2="6750"/>
                        <a14:foregroundMark x1="50394" y1="89000" x2="58268" y2="87000"/>
                        <a14:foregroundMark x1="42782" y1="88500" x2="43570" y2="88500"/>
                      </a14:backgroundRemoval>
                    </a14:imgEffect>
                  </a14:imgLayer>
                </a14:imgProps>
              </a:ext>
            </a:extLst>
          </a:blip>
          <a:stretch>
            <a:fillRect/>
          </a:stretch>
        </p:blipFill>
        <p:spPr>
          <a:xfrm>
            <a:off x="10031579" y="182880"/>
            <a:ext cx="2256960" cy="1865285"/>
          </a:xfrm>
          <a:prstGeom prst="rect">
            <a:avLst/>
          </a:prstGeom>
        </p:spPr>
      </p:pic>
    </p:spTree>
    <p:extLst>
      <p:ext uri="{BB962C8B-B14F-4D97-AF65-F5344CB8AC3E}">
        <p14:creationId xmlns:p14="http://schemas.microsoft.com/office/powerpoint/2010/main" val="2718661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8D5A3-C513-00F7-2C28-7AB500F9CEE6}"/>
              </a:ext>
            </a:extLst>
          </p:cNvPr>
          <p:cNvSpPr>
            <a:spLocks noGrp="1"/>
          </p:cNvSpPr>
          <p:nvPr>
            <p:ph type="title"/>
          </p:nvPr>
        </p:nvSpPr>
        <p:spPr/>
        <p:txBody>
          <a:bodyPr/>
          <a:lstStyle/>
          <a:p>
            <a:r>
              <a:rPr lang="en-US" dirty="0"/>
              <a:t>   </a:t>
            </a:r>
            <a:endParaRPr lang="en-IN" dirty="0"/>
          </a:p>
        </p:txBody>
      </p:sp>
      <p:pic>
        <p:nvPicPr>
          <p:cNvPr id="4" name="Content Placeholder 3" descr="BASE STATION&#10;DUSTBIN LURRY&#10;IOT BASED BIN&#10;Motive Of This Project&#10; ">
            <a:extLst>
              <a:ext uri="{FF2B5EF4-FFF2-40B4-BE49-F238E27FC236}">
                <a16:creationId xmlns:a16="http://schemas.microsoft.com/office/drawing/2014/main" id="{BADF3016-420E-30D1-8A6E-BD3EFFE6E27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92925" y="994687"/>
            <a:ext cx="7465475" cy="5599107"/>
          </a:xfrm>
          <a:prstGeom prst="rect">
            <a:avLst/>
          </a:prstGeom>
          <a:noFill/>
          <a:ln>
            <a:noFill/>
          </a:ln>
        </p:spPr>
      </p:pic>
    </p:spTree>
    <p:extLst>
      <p:ext uri="{BB962C8B-B14F-4D97-AF65-F5344CB8AC3E}">
        <p14:creationId xmlns:p14="http://schemas.microsoft.com/office/powerpoint/2010/main" val="963063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57772-47C4-4909-9A36-1801C4AB0BBF}"/>
              </a:ext>
            </a:extLst>
          </p:cNvPr>
          <p:cNvSpPr>
            <a:spLocks noGrp="1"/>
          </p:cNvSpPr>
          <p:nvPr>
            <p:ph type="title"/>
          </p:nvPr>
        </p:nvSpPr>
        <p:spPr>
          <a:xfrm>
            <a:off x="1651246" y="274754"/>
            <a:ext cx="9853365" cy="1280890"/>
          </a:xfrm>
        </p:spPr>
        <p:txBody>
          <a:bodyPr>
            <a:normAutofit/>
          </a:bodyPr>
          <a:lstStyle/>
          <a:p>
            <a:r>
              <a:rPr lang="en-IN"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EXISTING SYSTEMS--</a:t>
            </a:r>
          </a:p>
        </p:txBody>
      </p:sp>
      <p:sp>
        <p:nvSpPr>
          <p:cNvPr id="3" name="Content Placeholder 2">
            <a:extLst>
              <a:ext uri="{FF2B5EF4-FFF2-40B4-BE49-F238E27FC236}">
                <a16:creationId xmlns:a16="http://schemas.microsoft.com/office/drawing/2014/main" id="{A0BF99F9-337D-449E-98B9-D243FA72A371}"/>
              </a:ext>
            </a:extLst>
          </p:cNvPr>
          <p:cNvSpPr>
            <a:spLocks noGrp="1"/>
          </p:cNvSpPr>
          <p:nvPr>
            <p:ph idx="1"/>
          </p:nvPr>
        </p:nvSpPr>
        <p:spPr>
          <a:xfrm>
            <a:off x="1483360" y="853440"/>
            <a:ext cx="10139680" cy="6268720"/>
          </a:xfrm>
        </p:spPr>
        <p:txBody>
          <a:bodyPr>
            <a:noAutofit/>
          </a:bodyPr>
          <a:lstStyle/>
          <a:p>
            <a:pPr>
              <a:lnSpc>
                <a:spcPct val="150000"/>
              </a:lnSpc>
            </a:pPr>
            <a:r>
              <a:rPr lang="en-US" sz="2000" dirty="0">
                <a:solidFill>
                  <a:schemeClr val="tx1"/>
                </a:solidFill>
                <a:latin typeface="Times New Roman" panose="02020603050405020304" pitchFamily="18" charset="0"/>
                <a:cs typeface="Times New Roman" panose="02020603050405020304" pitchFamily="18" charset="0"/>
              </a:rPr>
              <a:t>In the existing system, garbage bins are manually managed.</a:t>
            </a:r>
          </a:p>
          <a:p>
            <a:pPr>
              <a:lnSpc>
                <a:spcPct val="150000"/>
              </a:lnSpc>
            </a:pPr>
            <a:r>
              <a:rPr lang="en-US" sz="2000" dirty="0">
                <a:solidFill>
                  <a:schemeClr val="tx1"/>
                </a:solidFill>
                <a:latin typeface="Times New Roman" panose="02020603050405020304" pitchFamily="18" charset="0"/>
                <a:cs typeface="Times New Roman" panose="02020603050405020304" pitchFamily="18" charset="0"/>
              </a:rPr>
              <a:t>It needs human effort to check every time. </a:t>
            </a:r>
          </a:p>
          <a:p>
            <a:pPr>
              <a:lnSpc>
                <a:spcPct val="150000"/>
              </a:lnSpc>
            </a:pPr>
            <a:r>
              <a:rPr lang="en-US" sz="2000" dirty="0">
                <a:solidFill>
                  <a:schemeClr val="tx1"/>
                </a:solidFill>
                <a:latin typeface="Times New Roman" panose="02020603050405020304" pitchFamily="18" charset="0"/>
                <a:cs typeface="Times New Roman" panose="02020603050405020304" pitchFamily="18" charset="0"/>
              </a:rPr>
              <a:t>Monitoring and management of wastes is one of the primary issues in the cities. </a:t>
            </a:r>
          </a:p>
          <a:p>
            <a:pPr>
              <a:lnSpc>
                <a:spcPct val="150000"/>
              </a:lnSpc>
            </a:pPr>
            <a:r>
              <a:rPr lang="en-US" sz="2000" dirty="0">
                <a:solidFill>
                  <a:schemeClr val="tx1"/>
                </a:solidFill>
                <a:latin typeface="Times New Roman" panose="02020603050405020304" pitchFamily="18" charset="0"/>
                <a:cs typeface="Times New Roman" panose="02020603050405020304" pitchFamily="18" charset="0"/>
              </a:rPr>
              <a:t>Draw backs of the system:</a:t>
            </a:r>
          </a:p>
          <a:p>
            <a:pPr marL="1085850" lvl="2" indent="-285750" algn="just">
              <a:lnSpc>
                <a:spcPct val="150000"/>
              </a:lnSpc>
              <a:buFont typeface="Wingdings" panose="05000000000000000000" pitchFamily="2" charset="2"/>
              <a:buChar char="§"/>
            </a:pPr>
            <a:r>
              <a:rPr lang="en-US" sz="2000" dirty="0">
                <a:solidFill>
                  <a:schemeClr val="tx1"/>
                </a:solidFill>
                <a:latin typeface="Times New Roman" panose="02020603050405020304" pitchFamily="18" charset="0"/>
                <a:cs typeface="Times New Roman" panose="02020603050405020304" pitchFamily="18" charset="0"/>
              </a:rPr>
              <a:t>It sends message only when bin is filled. </a:t>
            </a:r>
          </a:p>
          <a:p>
            <a:pPr marL="1085850" lvl="2" indent="-285750" algn="just">
              <a:lnSpc>
                <a:spcPct val="150000"/>
              </a:lnSpc>
              <a:buFont typeface="Wingdings" panose="05000000000000000000" pitchFamily="2" charset="2"/>
              <a:buChar char="§"/>
            </a:pPr>
            <a:r>
              <a:rPr lang="en-US" sz="2000" dirty="0">
                <a:solidFill>
                  <a:schemeClr val="tx1"/>
                </a:solidFill>
                <a:latin typeface="Times New Roman" panose="02020603050405020304" pitchFamily="18" charset="0"/>
                <a:cs typeface="Times New Roman" panose="02020603050405020304" pitchFamily="18" charset="0"/>
              </a:rPr>
              <a:t>There is no monitoring is presented.</a:t>
            </a:r>
          </a:p>
          <a:p>
            <a:pPr marL="1085850" lvl="2" indent="-285750" algn="just">
              <a:lnSpc>
                <a:spcPct val="150000"/>
              </a:lnSpc>
              <a:buFont typeface="Wingdings" panose="05000000000000000000" pitchFamily="2" charset="2"/>
              <a:buChar char="§"/>
            </a:pPr>
            <a:r>
              <a:rPr lang="en-US" sz="2000" dirty="0">
                <a:solidFill>
                  <a:schemeClr val="tx1"/>
                </a:solidFill>
                <a:latin typeface="Times New Roman" panose="02020603050405020304" pitchFamily="18" charset="0"/>
                <a:cs typeface="Times New Roman" panose="02020603050405020304" pitchFamily="18" charset="0"/>
              </a:rPr>
              <a:t>Time consuming and less effective </a:t>
            </a:r>
          </a:p>
          <a:p>
            <a:pPr marL="1085850" lvl="2" indent="-285750" algn="just">
              <a:lnSpc>
                <a:spcPct val="150000"/>
              </a:lnSpc>
              <a:buFont typeface="Wingdings" panose="05000000000000000000" pitchFamily="2" charset="2"/>
              <a:buChar char="§"/>
            </a:pPr>
            <a:r>
              <a:rPr lang="en-US" sz="2000" dirty="0">
                <a:solidFill>
                  <a:schemeClr val="tx1"/>
                </a:solidFill>
                <a:latin typeface="Times New Roman" panose="02020603050405020304" pitchFamily="18" charset="0"/>
                <a:cs typeface="Times New Roman" panose="02020603050405020304" pitchFamily="18" charset="0"/>
              </a:rPr>
              <a:t>It purely depends upon only weight </a:t>
            </a:r>
          </a:p>
          <a:p>
            <a:pPr marL="1085850" lvl="2" indent="-285750" algn="just">
              <a:lnSpc>
                <a:spcPct val="150000"/>
              </a:lnSpc>
              <a:buFont typeface="Wingdings" panose="05000000000000000000" pitchFamily="2" charset="2"/>
              <a:buChar char="§"/>
            </a:pPr>
            <a:r>
              <a:rPr lang="en-US" sz="2000" dirty="0">
                <a:solidFill>
                  <a:schemeClr val="tx1"/>
                </a:solidFill>
                <a:latin typeface="Times New Roman" panose="02020603050405020304" pitchFamily="18" charset="0"/>
                <a:cs typeface="Times New Roman" panose="02020603050405020304" pitchFamily="18" charset="0"/>
              </a:rPr>
              <a:t>Bad smell spreads and may cause illness to human beings</a:t>
            </a:r>
          </a:p>
          <a:p>
            <a:pPr marL="1085850" lvl="2" indent="-285750" algn="just">
              <a:lnSpc>
                <a:spcPct val="150000"/>
              </a:lnSpc>
              <a:buFont typeface="Wingdings" panose="05000000000000000000" pitchFamily="2" charset="2"/>
              <a:buChar char="§"/>
            </a:pPr>
            <a:r>
              <a:rPr lang="en-IN" sz="2000" dirty="0">
                <a:solidFill>
                  <a:schemeClr val="tx1"/>
                </a:solidFill>
                <a:latin typeface="Times New Roman" panose="02020603050405020304" pitchFamily="18" charset="0"/>
                <a:cs typeface="Times New Roman" panose="02020603050405020304" pitchFamily="18" charset="0"/>
              </a:rPr>
              <a:t>High cost</a:t>
            </a:r>
          </a:p>
        </p:txBody>
      </p:sp>
      <p:pic>
        <p:nvPicPr>
          <p:cNvPr id="5" name="Picture 4">
            <a:extLst>
              <a:ext uri="{FF2B5EF4-FFF2-40B4-BE49-F238E27FC236}">
                <a16:creationId xmlns:a16="http://schemas.microsoft.com/office/drawing/2014/main" id="{2E31D976-AABB-4691-9E29-857DBF1D181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029" b="90000" l="4689" r="90803">
                        <a14:foregroundMark x1="77096" y1="35036" x2="76646" y2="72590"/>
                        <a14:foregroundMark x1="76646" y1="72590" x2="66096" y2="60000"/>
                        <a14:foregroundMark x1="66096" y1="60000" x2="71326" y2="44676"/>
                        <a14:foregroundMark x1="71326" y1="44676" x2="75564" y2="41151"/>
                        <a14:foregroundMark x1="75564" y1="41151" x2="88729" y2="69856"/>
                        <a14:foregroundMark x1="84491" y1="59353" x2="90803" y2="51799"/>
                        <a14:foregroundMark x1="58521" y1="87050" x2="46709" y2="83669"/>
                        <a14:foregroundMark x1="36159" y1="68561" x2="29486" y2="43453"/>
                        <a14:foregroundMark x1="29486" y1="43453" x2="32552" y2="23597"/>
                        <a14:foregroundMark x1="32552" y1="23597" x2="47069" y2="27770"/>
                        <a14:foregroundMark x1="47069" y1="27770" x2="19026" y2="26906"/>
                        <a14:foregroundMark x1="19026" y1="26906" x2="24977" y2="14029"/>
                        <a14:foregroundMark x1="24977" y1="14029" x2="40667" y2="15036"/>
                        <a14:foregroundMark x1="40667" y1="15036" x2="45627" y2="18921"/>
                        <a14:foregroundMark x1="22002" y1="31079" x2="14878" y2="32734"/>
                        <a14:foregroundMark x1="14878" y1="32734" x2="13345" y2="22950"/>
                        <a14:foregroundMark x1="13616" y1="38849" x2="10189" y2="30216"/>
                        <a14:foregroundMark x1="10189" y1="30216" x2="8566" y2="23957"/>
                        <a14:foregroundMark x1="8566" y1="23957" x2="8566" y2="23957"/>
                        <a14:foregroundMark x1="9378" y1="22734" x2="9648" y2="22734"/>
                        <a14:foregroundMark x1="9648" y1="21655" x2="22182" y2="11511"/>
                        <a14:foregroundMark x1="22182" y1="11511" x2="44905" y2="14820"/>
                        <a14:foregroundMark x1="44905" y1="14820" x2="51127" y2="20647"/>
                        <a14:foregroundMark x1="39044" y1="14748" x2="28584" y2="8489"/>
                        <a14:foregroundMark x1="28584" y1="8489" x2="28855" y2="4029"/>
                        <a14:foregroundMark x1="7033" y1="29640" x2="4689" y2="22950"/>
                        <a14:foregroundMark x1="34896" y1="87842" x2="31740" y2="87842"/>
                      </a14:backgroundRemoval>
                    </a14:imgEffect>
                  </a14:imgLayer>
                </a14:imgProps>
              </a:ext>
              <a:ext uri="{28A0092B-C50C-407E-A947-70E740481C1C}">
                <a14:useLocalDpi xmlns:a14="http://schemas.microsoft.com/office/drawing/2010/main" val="0"/>
              </a:ext>
            </a:extLst>
          </a:blip>
          <a:stretch>
            <a:fillRect/>
          </a:stretch>
        </p:blipFill>
        <p:spPr>
          <a:xfrm>
            <a:off x="9877488" y="-39476"/>
            <a:ext cx="2314512" cy="23446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1593388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
  <TotalTime>553</TotalTime>
  <Words>1306</Words>
  <Application>Microsoft Office PowerPoint</Application>
  <PresentationFormat>Widescreen</PresentationFormat>
  <Paragraphs>105</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Century Gothic</vt:lpstr>
      <vt:lpstr>Courier New</vt:lpstr>
      <vt:lpstr>Times New Roman</vt:lpstr>
      <vt:lpstr>Wingdings</vt:lpstr>
      <vt:lpstr>Wingdings 3</vt:lpstr>
      <vt:lpstr>Wisp</vt:lpstr>
      <vt:lpstr>  PROJECT PHASE -1 Presentation on  IOT Based Smart Garbage Monitoring system and Domestic Care.  M.PRAMOD KUMAR          204E5A0212 N.DENNESWAR                   204E5A0203 G.HEMANTH                        204E5A0207 K.RAVINDRA                        204E5A0216       SIDDARTHA INSTITUTE OF SCIENCE AND TECHNOLOGY (AUTONOMUS) DEPARTMENT OF ELECTRICAL AND ELECTRONICS ENGINEERING Under guidance of  Dr. N.BALAVENKATA MUNI, M.Tech., Ph.D  Professor Department of EEE.  </vt:lpstr>
      <vt:lpstr>PRESENTATION OUTLINE</vt:lpstr>
      <vt:lpstr>INTRODUCTION--</vt:lpstr>
      <vt:lpstr>LITERATURE REVIEW--</vt:lpstr>
      <vt:lpstr>   </vt:lpstr>
      <vt:lpstr>DATA COLLECTION--</vt:lpstr>
      <vt:lpstr> OBJECTIVES</vt:lpstr>
      <vt:lpstr>   </vt:lpstr>
      <vt:lpstr>EXISTING SYSTEMS--</vt:lpstr>
      <vt:lpstr>          </vt:lpstr>
      <vt:lpstr>PERSPECTIVE--</vt:lpstr>
      <vt:lpstr>BLOCK DIAGRAM OF PROPOSED SYSTEM-</vt:lpstr>
      <vt:lpstr>COMPONENTS</vt:lpstr>
      <vt:lpstr>ARDUINO UNO R3-</vt:lpstr>
      <vt:lpstr>IR SENSOR-</vt:lpstr>
      <vt:lpstr>ULTRASONIC SENSOR-</vt:lpstr>
      <vt:lpstr>NODE MCU-</vt:lpstr>
      <vt:lpstr>MOISTURE SENSOR-</vt:lpstr>
      <vt:lpstr>LCD :</vt:lpstr>
      <vt:lpstr>SERVO MOTOR : </vt:lpstr>
      <vt:lpstr>APPLICATIONS</vt:lpstr>
      <vt:lpstr>EXPECTING RESULTS--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 Laptop</dc:creator>
  <cp:lastModifiedBy>Ganesh Erige</cp:lastModifiedBy>
  <cp:revision>55</cp:revision>
  <dcterms:created xsi:type="dcterms:W3CDTF">2021-12-16T01:41:09Z</dcterms:created>
  <dcterms:modified xsi:type="dcterms:W3CDTF">2023-03-08T13:55:34Z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2023-03-08T13:55:31Z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433317c5-b122-42ac-b8c9-3247bff8e565</vt:lpwstr>
  </property>
  <property fmtid="{D5CDD505-2E9C-101B-9397-08002B2CF9AE}" pid="7" name="MSIP_Label_defa4170-0d19-0005-0004-bc88714345d2_ActionId">
    <vt:lpwstr>f571e695-5e74-4e57-b202-c6468674e5af</vt:lpwstr>
  </property>
  <property fmtid="{D5CDD505-2E9C-101B-9397-08002B2CF9AE}" pid="8" name="MSIP_Label_defa4170-0d19-0005-0004-bc88714345d2_ContentBits">
    <vt:lpwstr>0</vt:lpwstr>
  </property>
</Properties>
</file>

<file path=docProps/thumbnail.jpeg>
</file>